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39" autoAdjust="0"/>
    <p:restoredTop sz="94660"/>
  </p:normalViewPr>
  <p:slideViewPr>
    <p:cSldViewPr>
      <p:cViewPr varScale="1">
        <p:scale>
          <a:sx n="74" d="100"/>
          <a:sy n="74" d="100"/>
        </p:scale>
        <p:origin x="-4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9B89F5-B69D-4242-AA63-51029DE5473C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27F916-9A4C-4150-AFE7-1762EE45BE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Многие орфографические</a:t>
            </a:r>
            <a:r>
              <a:rPr lang="ru-RU" baseline="0" dirty="0" smtClean="0"/>
              <a:t> правила русского языка со временем изменялись. В моей презентации показаны изменения орфографических правил русского языка с </a:t>
            </a:r>
            <a:r>
              <a:rPr lang="en-US" baseline="0" dirty="0" smtClean="0"/>
              <a:t>XVIII</a:t>
            </a:r>
            <a:r>
              <a:rPr lang="ru-RU" baseline="0" dirty="0" smtClean="0"/>
              <a:t> века до наших дней. Внимание! Буквы, претерпевшие изменения в презентации выделены красным цветом.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7F916-9A4C-4150-AFE7-1762EE45BEDE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Глава 1. Приставки.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7F916-9A4C-4150-AFE7-1762EE45BED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Раньше</a:t>
            </a:r>
            <a:r>
              <a:rPr lang="ru-RU" baseline="0" dirty="0" smtClean="0"/>
              <a:t> приставки, оканчивающиеся на «З», перед буквой «С» не менялись, а приставка без- всегда писалась с буквой «З» на конце. Глава 2. Окончания.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7F916-9A4C-4150-AFE7-1762EE45BEDE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Раньше вместо окончаний -ого-</a:t>
            </a:r>
            <a:r>
              <a:rPr lang="ru-RU" baseline="0" dirty="0" smtClean="0"/>
              <a:t> и -его- писалось -</a:t>
            </a:r>
            <a:r>
              <a:rPr lang="ru-RU" baseline="0" dirty="0" err="1" smtClean="0"/>
              <a:t>аго</a:t>
            </a:r>
            <a:r>
              <a:rPr lang="ru-RU" baseline="0" dirty="0" smtClean="0"/>
              <a:t>- и -</a:t>
            </a:r>
            <a:r>
              <a:rPr lang="ru-RU" baseline="0" dirty="0" err="1" smtClean="0"/>
              <a:t>яго</a:t>
            </a:r>
            <a:r>
              <a:rPr lang="ru-RU" baseline="0" dirty="0" smtClean="0"/>
              <a:t>-. В Творительном падеже вместо окончаний -</a:t>
            </a:r>
            <a:r>
              <a:rPr lang="ru-RU" baseline="0" dirty="0" err="1" smtClean="0"/>
              <a:t>ью</a:t>
            </a:r>
            <a:r>
              <a:rPr lang="ru-RU" baseline="0" dirty="0" smtClean="0"/>
              <a:t>- использовалось </a:t>
            </a:r>
            <a:r>
              <a:rPr lang="en-US" baseline="0" dirty="0" smtClean="0"/>
              <a:t>-</a:t>
            </a:r>
            <a:r>
              <a:rPr lang="en-US" baseline="0" dirty="0" err="1" smtClean="0"/>
              <a:t>i</a:t>
            </a:r>
            <a:r>
              <a:rPr lang="ru-RU" baseline="0" dirty="0" err="1" smtClean="0"/>
              <a:t>ю</a:t>
            </a:r>
            <a:r>
              <a:rPr lang="ru-RU" baseline="0" dirty="0" smtClean="0"/>
              <a:t>-. Во множественном числе вместо окончаний -</a:t>
            </a:r>
            <a:r>
              <a:rPr lang="ru-RU" baseline="0" dirty="0" err="1" smtClean="0"/>
              <a:t>ые</a:t>
            </a:r>
            <a:r>
              <a:rPr lang="ru-RU" baseline="0" dirty="0" smtClean="0"/>
              <a:t>- и -</a:t>
            </a:r>
            <a:r>
              <a:rPr lang="ru-RU" baseline="0" dirty="0" err="1" smtClean="0"/>
              <a:t>ие</a:t>
            </a:r>
            <a:r>
              <a:rPr lang="ru-RU" baseline="0" dirty="0" smtClean="0"/>
              <a:t>- использовалось -</a:t>
            </a:r>
            <a:r>
              <a:rPr lang="ru-RU" baseline="0" dirty="0" err="1" smtClean="0"/>
              <a:t>ыя</a:t>
            </a:r>
            <a:r>
              <a:rPr lang="ru-RU" baseline="0" dirty="0" smtClean="0"/>
              <a:t>- и </a:t>
            </a:r>
            <a:r>
              <a:rPr lang="en-US" baseline="0" dirty="0" smtClean="0"/>
              <a:t>-</a:t>
            </a:r>
            <a:r>
              <a:rPr lang="en-US" baseline="0" dirty="0" err="1" smtClean="0"/>
              <a:t>i</a:t>
            </a:r>
            <a:r>
              <a:rPr lang="ru-RU" baseline="0" dirty="0" smtClean="0"/>
              <a:t>я-. А теперь рассмотрим изменения орфографических правил в хронологическом порядке.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7F916-9A4C-4150-AFE7-1762EE45BEDE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</a:t>
            </a:r>
            <a:r>
              <a:rPr lang="ru-RU" baseline="0" dirty="0" smtClean="0"/>
              <a:t> 18 веке окончание -ой- в ед. ч. изменилось на -</a:t>
            </a:r>
            <a:r>
              <a:rPr lang="ru-RU" baseline="0" dirty="0" err="1" smtClean="0"/>
              <a:t>ий</a:t>
            </a:r>
            <a:r>
              <a:rPr lang="ru-RU" baseline="0" dirty="0" smtClean="0"/>
              <a:t>-, а -</a:t>
            </a:r>
            <a:r>
              <a:rPr lang="ru-RU" baseline="0" dirty="0" err="1" smtClean="0"/>
              <a:t>ий</a:t>
            </a:r>
            <a:r>
              <a:rPr lang="ru-RU" baseline="0" dirty="0" smtClean="0"/>
              <a:t>- наоборот, поменялось на -ой-. В начале 19 века появилось правило, согласно которому буква «о» в приставке роз- пишется только под ударением.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7F916-9A4C-4150-AFE7-1762EE45BEDE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</a:t>
            </a:r>
            <a:r>
              <a:rPr lang="ru-RU" baseline="0" dirty="0" smtClean="0"/>
              <a:t> середине 19 века на стыке приставок, оканчивающихся на «с» и корней, оканчивающихся на «и» вместо сочетания «</a:t>
            </a:r>
            <a:r>
              <a:rPr lang="ru-RU" baseline="0" dirty="0" err="1" smtClean="0"/>
              <a:t>ъи</a:t>
            </a:r>
            <a:r>
              <a:rPr lang="ru-RU" baseline="0" dirty="0" smtClean="0"/>
              <a:t>» стала использоваться буква «</a:t>
            </a:r>
            <a:r>
              <a:rPr lang="ru-RU" baseline="0" dirty="0" err="1" smtClean="0"/>
              <a:t>ы</a:t>
            </a:r>
            <a:r>
              <a:rPr lang="ru-RU" baseline="0" dirty="0" smtClean="0"/>
              <a:t>». Было окончательно отменено употребление окончания -</a:t>
            </a:r>
            <a:r>
              <a:rPr lang="ru-RU" baseline="0" dirty="0" err="1" smtClean="0"/>
              <a:t>аго</a:t>
            </a:r>
            <a:r>
              <a:rPr lang="ru-RU" baseline="0" dirty="0" smtClean="0"/>
              <a:t>- вместо </a:t>
            </a:r>
            <a:r>
              <a:rPr lang="ru-RU" baseline="0" smtClean="0"/>
              <a:t>-ого-.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7F916-9A4C-4150-AFE7-1762EE45BEDE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20 веке были отменены тире в сочетаниях с «бы», «ли» и «же», были</a:t>
            </a:r>
            <a:r>
              <a:rPr lang="ru-RU" baseline="0" dirty="0" smtClean="0"/>
              <a:t> изменены способы написания слов гигиена и идти. Конец.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27F916-9A4C-4150-AFE7-1762EE45BEDE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B854D-23A8-4D67-80D2-66CDE3EEC34D}" type="datetimeFigureOut">
              <a:rPr lang="ru-RU" smtClean="0"/>
              <a:pPr/>
              <a:t>26.03.2010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651A6-8769-4FFE-81C8-AC371FC7F2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Autofit/>
          </a:bodyPr>
          <a:lstStyle/>
          <a:p>
            <a:r>
              <a:rPr lang="ru-RU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Изменения орфографии русского языка</a:t>
            </a:r>
            <a:br>
              <a:rPr lang="ru-RU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</a:b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период с  </a:t>
            </a:r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XVIII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века до настоящего времени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14942" y="3886200"/>
            <a:ext cx="3929058" cy="17526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ru-RU" spc="50" dirty="0" smtClean="0">
                <a:ln w="11430"/>
                <a:solidFill>
                  <a:schemeClr val="tx1"/>
                </a:solidFill>
              </a:rPr>
              <a:t>Выполнено:</a:t>
            </a:r>
          </a:p>
          <a:p>
            <a:pPr algn="l"/>
            <a:r>
              <a:rPr lang="ru-RU" spc="50" dirty="0" smtClean="0">
                <a:ln w="11430"/>
                <a:solidFill>
                  <a:schemeClr val="tx1"/>
                </a:solidFill>
              </a:rPr>
              <a:t>учеником 5 в класса</a:t>
            </a:r>
          </a:p>
          <a:p>
            <a:pPr algn="l"/>
            <a:r>
              <a:rPr lang="ru-RU" spc="50" dirty="0" smtClean="0">
                <a:ln w="11430"/>
                <a:solidFill>
                  <a:schemeClr val="tx1"/>
                </a:solidFill>
              </a:rPr>
              <a:t>средней школы №39</a:t>
            </a:r>
          </a:p>
          <a:p>
            <a:pPr algn="l"/>
            <a:r>
              <a:rPr lang="ru-RU" spc="50" dirty="0" err="1" smtClean="0">
                <a:ln w="11430"/>
                <a:solidFill>
                  <a:schemeClr val="tx1"/>
                </a:solidFill>
              </a:rPr>
              <a:t>Янбековым</a:t>
            </a:r>
            <a:r>
              <a:rPr lang="ru-RU" spc="50" dirty="0" smtClean="0">
                <a:ln w="11430"/>
                <a:solidFill>
                  <a:schemeClr val="tx1"/>
                </a:solidFill>
              </a:rPr>
              <a:t> Артуром </a:t>
            </a:r>
            <a:endParaRPr lang="ru-RU" spc="50" dirty="0">
              <a:ln w="11430"/>
              <a:solidFill>
                <a:schemeClr val="tx1"/>
              </a:solidFill>
            </a:endParaRPr>
          </a:p>
        </p:txBody>
      </p:sp>
      <p:sp>
        <p:nvSpPr>
          <p:cNvPr id="4" name="TextBox 3">
            <a:hlinkClick r:id="" action="ppaction://hlinkshowjump?jump=nextslide"/>
          </p:cNvPr>
          <p:cNvSpPr txBox="1"/>
          <p:nvPr/>
        </p:nvSpPr>
        <p:spPr>
          <a:xfrm>
            <a:off x="571472" y="5072074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hlinkClick r:id="" action="ppaction://hlinkshowjump?jump=nextslide"/>
              </a:rPr>
              <a:t>Просмотр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Оглавление презентации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hlinkClick r:id="rId3" action="ppaction://hlinksldjump"/>
              </a:rPr>
              <a:t>Приставки</a:t>
            </a:r>
            <a:endParaRPr lang="ru-RU" dirty="0" smtClean="0"/>
          </a:p>
          <a:p>
            <a:r>
              <a:rPr lang="ru-RU" dirty="0" smtClean="0">
                <a:hlinkClick r:id="rId4" action="ppaction://hlinksldjump"/>
              </a:rPr>
              <a:t>Окончания</a:t>
            </a:r>
            <a:endParaRPr lang="ru-RU" dirty="0" smtClean="0"/>
          </a:p>
          <a:p>
            <a:r>
              <a:rPr lang="ru-RU" dirty="0" smtClean="0"/>
              <a:t>Изменения орфографических правил в хронологическом порядке:</a:t>
            </a:r>
          </a:p>
          <a:p>
            <a:pPr marL="514350" indent="-514350">
              <a:buFont typeface="+mj-lt"/>
              <a:buAutoNum type="alphaLcParenR"/>
            </a:pPr>
            <a:r>
              <a:rPr lang="ru-RU" dirty="0" smtClean="0">
                <a:hlinkClick r:id="rId5" action="ppaction://hlinksldjump"/>
              </a:rPr>
              <a:t>  в </a:t>
            </a:r>
            <a:r>
              <a:rPr lang="en-US" dirty="0" smtClean="0">
                <a:hlinkClick r:id="rId5" action="ppaction://hlinksldjump"/>
              </a:rPr>
              <a:t>XVIII-XIX </a:t>
            </a:r>
            <a:r>
              <a:rPr lang="ru-RU" dirty="0" smtClean="0">
                <a:hlinkClick r:id="rId5" action="ppaction://hlinksldjump"/>
              </a:rPr>
              <a:t>веках</a:t>
            </a:r>
            <a:endParaRPr lang="ru-RU" dirty="0" smtClean="0"/>
          </a:p>
          <a:p>
            <a:pPr marL="514350" indent="-514350">
              <a:buFont typeface="+mj-lt"/>
              <a:buAutoNum type="alphaLcParenR"/>
            </a:pPr>
            <a:r>
              <a:rPr lang="ru-RU" dirty="0">
                <a:hlinkClick r:id="rId6" action="ppaction://hlinksldjump"/>
              </a:rPr>
              <a:t> </a:t>
            </a:r>
            <a:r>
              <a:rPr lang="ru-RU" dirty="0" smtClean="0">
                <a:hlinkClick r:id="rId6" action="ppaction://hlinksldjump"/>
              </a:rPr>
              <a:t> в Х</a:t>
            </a:r>
            <a:r>
              <a:rPr lang="en-US" dirty="0" smtClean="0">
                <a:hlinkClick r:id="rId6" action="ppaction://hlinksldjump"/>
              </a:rPr>
              <a:t>I</a:t>
            </a:r>
            <a:r>
              <a:rPr lang="ru-RU" dirty="0" smtClean="0">
                <a:hlinkClick r:id="rId6" action="ppaction://hlinksldjump"/>
              </a:rPr>
              <a:t>Х веке</a:t>
            </a:r>
            <a:endParaRPr lang="ru-RU" dirty="0" smtClean="0"/>
          </a:p>
          <a:p>
            <a:pPr marL="514350" indent="-514350">
              <a:buFont typeface="+mj-lt"/>
              <a:buAutoNum type="alphaLcParenR"/>
            </a:pPr>
            <a:r>
              <a:rPr lang="ru-RU" dirty="0">
                <a:hlinkClick r:id="rId7" action="ppaction://hlinksldjump"/>
              </a:rPr>
              <a:t> </a:t>
            </a:r>
            <a:r>
              <a:rPr lang="ru-RU" dirty="0" smtClean="0">
                <a:hlinkClick r:id="rId7" action="ppaction://hlinksldjump"/>
              </a:rPr>
              <a:t> в ХХ веке 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Приставки</a:t>
            </a:r>
            <a:endParaRPr lang="ru-RU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Ра  сказать, во  становить.</a:t>
            </a:r>
          </a:p>
          <a:p>
            <a:pPr>
              <a:buNone/>
            </a:pPr>
            <a:r>
              <a:rPr lang="ru-RU" dirty="0" err="1" smtClean="0"/>
              <a:t>Бе</a:t>
            </a:r>
            <a:r>
              <a:rPr lang="ru-RU" dirty="0" smtClean="0"/>
              <a:t>  конечный.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85786" y="1571612"/>
            <a:ext cx="450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dirty="0" err="1" smtClean="0"/>
              <a:t>з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2857488" y="1571612"/>
            <a:ext cx="450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dirty="0" err="1" smtClean="0"/>
              <a:t>з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785786" y="2143116"/>
            <a:ext cx="450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dirty="0" err="1" smtClean="0"/>
              <a:t>з</a:t>
            </a:r>
            <a:endParaRPr lang="ru-RU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785786" y="2143116"/>
            <a:ext cx="450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dirty="0">
                <a:solidFill>
                  <a:srgbClr val="FF0000"/>
                </a:solidFill>
              </a:rPr>
              <a:t>с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5786" y="1571612"/>
            <a:ext cx="450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>с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488" y="1571612"/>
            <a:ext cx="450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>с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hlinkClick r:id="" action="ppaction://hlinkshowjump?jump=nextslide"/>
          </p:cNvPr>
          <p:cNvSpPr txBox="1"/>
          <p:nvPr/>
        </p:nvSpPr>
        <p:spPr>
          <a:xfrm>
            <a:off x="7041565" y="4714884"/>
            <a:ext cx="21024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hlinkClick r:id="" action="ppaction://hlinkshowjump?jump=nextslide"/>
              </a:rPr>
              <a:t>Окончания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Окончания</a:t>
            </a:r>
            <a:endParaRPr lang="ru-RU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err="1" smtClean="0"/>
              <a:t>Чёрн</a:t>
            </a:r>
            <a:r>
              <a:rPr lang="ru-RU" dirty="0" smtClean="0"/>
              <a:t>  го, </a:t>
            </a:r>
            <a:r>
              <a:rPr lang="ru-RU" dirty="0" err="1" smtClean="0"/>
              <a:t>ближн</a:t>
            </a:r>
            <a:r>
              <a:rPr lang="ru-RU" dirty="0" smtClean="0"/>
              <a:t>  го, </a:t>
            </a:r>
            <a:r>
              <a:rPr lang="ru-RU" dirty="0" err="1" smtClean="0"/>
              <a:t>младш</a:t>
            </a:r>
            <a:r>
              <a:rPr lang="ru-RU" dirty="0" smtClean="0"/>
              <a:t>  го.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err="1" smtClean="0"/>
              <a:t>Печ</a:t>
            </a:r>
            <a:r>
              <a:rPr lang="ru-RU" dirty="0" smtClean="0"/>
              <a:t> </a:t>
            </a:r>
            <a:r>
              <a:rPr lang="en-US" dirty="0" smtClean="0"/>
              <a:t> </a:t>
            </a:r>
            <a:r>
              <a:rPr lang="ru-RU" dirty="0" err="1" smtClean="0"/>
              <a:t>ю</a:t>
            </a:r>
            <a:r>
              <a:rPr lang="ru-RU" dirty="0" smtClean="0"/>
              <a:t>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Красны  , </a:t>
            </a:r>
            <a:r>
              <a:rPr lang="ru-RU" dirty="0" err="1" smtClean="0"/>
              <a:t>син</a:t>
            </a:r>
            <a:r>
              <a:rPr lang="ru-RU" dirty="0" smtClean="0"/>
              <a:t>    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57290" y="1571612"/>
            <a:ext cx="214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а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3143240" y="1571612"/>
            <a:ext cx="214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85852" y="1571612"/>
            <a:ext cx="214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о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43240" y="1571612"/>
            <a:ext cx="214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е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72066" y="1571612"/>
            <a:ext cx="214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а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5072066" y="1571612"/>
            <a:ext cx="214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е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42976" y="2786058"/>
            <a:ext cx="214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i</a:t>
            </a:r>
            <a:endParaRPr lang="ru-RU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1142976" y="2714620"/>
            <a:ext cx="214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ь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85918" y="3929066"/>
            <a:ext cx="3786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я</a:t>
            </a:r>
            <a:endParaRPr lang="ru-RU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786050" y="3929066"/>
            <a:ext cx="4732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/>
              <a:t>i</a:t>
            </a:r>
            <a:r>
              <a:rPr lang="ru-RU" sz="3200" dirty="0" smtClean="0"/>
              <a:t>я</a:t>
            </a:r>
            <a:endParaRPr lang="ru-RU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1785918" y="3929066"/>
            <a:ext cx="3882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е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14612" y="3929066"/>
            <a:ext cx="609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err="1" smtClean="0">
                <a:solidFill>
                  <a:srgbClr val="FF0000"/>
                </a:solidFill>
              </a:rPr>
              <a:t>ие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7" name="TextBox 16">
            <a:hlinkClick r:id="" action="ppaction://hlinkshowjump?jump=nextslide"/>
          </p:cNvPr>
          <p:cNvSpPr txBox="1"/>
          <p:nvPr/>
        </p:nvSpPr>
        <p:spPr>
          <a:xfrm>
            <a:off x="1857356" y="4714884"/>
            <a:ext cx="7559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hlinkClick r:id="" action="ppaction://hlinkshowjump?jump=nextslide"/>
              </a:rPr>
              <a:t>Изменение орфографии в </a:t>
            </a:r>
            <a:r>
              <a:rPr lang="en-US" sz="3200" dirty="0" smtClean="0">
                <a:hlinkClick r:id="" action="ppaction://hlinkshowjump?jump=nextslide"/>
              </a:rPr>
              <a:t>XVIII-XIX</a:t>
            </a:r>
            <a:r>
              <a:rPr lang="ru-RU" sz="3200" dirty="0" smtClean="0">
                <a:hlinkClick r:id="" action="ppaction://hlinkshowjump?jump=nextslide"/>
              </a:rPr>
              <a:t> веках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5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000"/>
                            </p:stCondLst>
                            <p:childTnLst>
                              <p:par>
                                <p:cTn id="5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ru-RU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Изменение орфографии в </a:t>
            </a:r>
            <a:r>
              <a:rPr lang="en-US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XVIII-XIX </a:t>
            </a:r>
            <a:r>
              <a:rPr lang="ru-RU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веках</a:t>
            </a:r>
            <a:endParaRPr lang="ru-RU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Глубок  </a:t>
            </a:r>
            <a:r>
              <a:rPr lang="ru-RU" dirty="0" err="1" smtClean="0"/>
              <a:t>й</a:t>
            </a:r>
            <a:r>
              <a:rPr lang="ru-RU" dirty="0" smtClean="0"/>
              <a:t>, </a:t>
            </a:r>
            <a:r>
              <a:rPr lang="ru-RU" dirty="0" err="1" smtClean="0"/>
              <a:t>больш</a:t>
            </a:r>
            <a:r>
              <a:rPr lang="ru-RU" dirty="0" smtClean="0"/>
              <a:t>  </a:t>
            </a:r>
            <a:r>
              <a:rPr lang="ru-RU" dirty="0" err="1" smtClean="0"/>
              <a:t>й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Р  </a:t>
            </a:r>
            <a:r>
              <a:rPr lang="ru-RU" dirty="0" err="1" smtClean="0"/>
              <a:t>знёс</a:t>
            </a:r>
            <a:r>
              <a:rPr lang="ru-RU" dirty="0" smtClean="0"/>
              <a:t>. 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286116" y="1571612"/>
            <a:ext cx="4058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и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1604" y="1571612"/>
            <a:ext cx="401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о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2143116"/>
            <a:ext cx="401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о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2143116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а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hlinkClick r:id="" action="ppaction://hlinkshowjump?jump=nextslide"/>
          </p:cNvPr>
          <p:cNvSpPr txBox="1"/>
          <p:nvPr/>
        </p:nvSpPr>
        <p:spPr>
          <a:xfrm>
            <a:off x="3071802" y="4714884"/>
            <a:ext cx="62199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hlinkClick r:id="" action="ppaction://hlinkshowjump?jump=nextslide"/>
              </a:rPr>
              <a:t>Изменение орфографии в </a:t>
            </a:r>
            <a:r>
              <a:rPr lang="en-US" sz="3200" dirty="0" smtClean="0">
                <a:hlinkClick r:id="" action="ppaction://hlinkshowjump?jump=nextslide"/>
              </a:rPr>
              <a:t>XIX </a:t>
            </a:r>
            <a:r>
              <a:rPr lang="ru-RU" sz="3200" dirty="0" smtClean="0">
                <a:hlinkClick r:id="" action="ppaction://hlinkshowjump?jump=nextslide"/>
              </a:rPr>
              <a:t>веке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6346E-6 C -0.00903 -0.01595 -0.02448 -0.02081 -0.03802 -0.02821 C -0.04427 -0.03168 -0.04965 -0.03538 -0.05625 -0.03746 C -0.06458 -0.04787 -0.07396 -0.05527 -0.08455 -0.06013 C -0.08767 -0.06151 -0.09288 -0.06753 -0.09288 -0.06753 C -0.09323 -0.06753 -0.10191 -0.06475 -0.10278 -0.06383 C -0.10417 -0.06244 -0.10434 -0.05966 -0.10555 -0.05805 C -0.10816 -0.05504 -0.11128 -0.05319 -0.11406 -0.05065 C -0.11944 -0.04602 -0.12795 -0.04602 -0.13385 -0.04324 C -0.14167 -0.03954 -0.14861 -0.03353 -0.15625 -0.03006 C -0.1599 -0.02567 -0.16146 -0.02266 -0.16615 -0.02058 C -0.16701 -0.01873 -0.16753 -0.01619 -0.16892 -0.01503 C -0.17153 -0.01295 -0.17743 -0.01133 -0.17743 -0.01133 C -0.18038 -0.00717 -0.18403 -0.00532 -0.18594 -4.6346E-6 " pathEditMode="relative" ptsTypes="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0.01318 C 0.00608 -0.02197 0.00087 -0.01596 0.01615 -0.02822 C 0.03021 -0.03955 0.04531 -0.05805 0.06267 -0.06013 C 0.075 -0.06152 0.08698 -0.06383 0.09913 -0.06568 C 0.10816 -0.06453 0.11719 -0.06476 0.12604 -0.06198 C 0.12969 -0.06083 0.1349 -0.04649 0.13715 -0.04325 C 0.1434 -0.03423 0.15781 -0.01342 0.16684 -0.00948 C 0.17014 -0.00278 0.17569 0.00092 0.1809 0.00555 C 0.1842 0.00277 0.18663 2.13691E-6 0.18941 -0.0037 " pathEditMode="relative" rAng="0" ptsTypes="ffffffff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" y="-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86874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Изменение орфографии в </a:t>
            </a:r>
            <a:r>
              <a:rPr lang="en-U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XIX 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веке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С     </a:t>
            </a:r>
            <a:r>
              <a:rPr lang="ru-RU" dirty="0" err="1" smtClean="0"/>
              <a:t>грать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Рядов  го.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14348" y="1571612"/>
            <a:ext cx="625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err="1" smtClean="0"/>
              <a:t>ъи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785786" y="1571612"/>
            <a:ext cx="4587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err="1" smtClean="0">
                <a:solidFill>
                  <a:srgbClr val="FF0000"/>
                </a:solidFill>
              </a:rPr>
              <a:t>ы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00166" y="2143116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а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1500166" y="2143116"/>
            <a:ext cx="401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о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hlinkClick r:id="" action="ppaction://hlinkshowjump?jump=nextslide"/>
          </p:cNvPr>
          <p:cNvSpPr txBox="1"/>
          <p:nvPr/>
        </p:nvSpPr>
        <p:spPr>
          <a:xfrm>
            <a:off x="3143240" y="4714884"/>
            <a:ext cx="62199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hlinkClick r:id="" action="ppaction://hlinkshowjump?jump=nextslide"/>
              </a:rPr>
              <a:t>Изменение орфографии в </a:t>
            </a:r>
            <a:r>
              <a:rPr lang="en-US" sz="3200" dirty="0" smtClean="0">
                <a:hlinkClick r:id="" action="ppaction://hlinkshowjump?jump=nextslide"/>
              </a:rPr>
              <a:t>XX </a:t>
            </a:r>
            <a:r>
              <a:rPr lang="ru-RU" sz="3200" dirty="0" smtClean="0">
                <a:hlinkClick r:id="" action="ppaction://hlinkshowjump?jump=nextslide"/>
              </a:rPr>
              <a:t>веке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38" presetClass="exit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3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143000"/>
          </a:xfrm>
        </p:spPr>
        <p:txBody>
          <a:bodyPr>
            <a:noAutofit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Изменение орфографии в ХХ веке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Я  бы, я  ли, я  же.</a:t>
            </a:r>
          </a:p>
          <a:p>
            <a:pPr>
              <a:buNone/>
            </a:pPr>
            <a:r>
              <a:rPr lang="ru-RU" dirty="0" err="1" smtClean="0"/>
              <a:t>Гиг</a:t>
            </a:r>
            <a:r>
              <a:rPr lang="ru-RU" dirty="0" smtClean="0"/>
              <a:t>    на, и  </a:t>
            </a:r>
            <a:r>
              <a:rPr lang="ru-RU" dirty="0" err="1" smtClean="0"/>
              <a:t>ти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14348" y="1571612"/>
            <a:ext cx="3097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-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6050" y="1571612"/>
            <a:ext cx="3097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-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5918" y="1571612"/>
            <a:ext cx="3097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-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2214554"/>
            <a:ext cx="4603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i</a:t>
            </a:r>
            <a:r>
              <a:rPr lang="ru-RU" sz="3200" dirty="0" smtClean="0"/>
              <a:t>э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2143108" y="2143116"/>
            <a:ext cx="343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т</a:t>
            </a:r>
            <a:endParaRPr lang="ru-RU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928662" y="2214554"/>
            <a:ext cx="609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err="1" smtClean="0">
                <a:solidFill>
                  <a:srgbClr val="FF0000"/>
                </a:solidFill>
              </a:rPr>
              <a:t>ие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3108" y="2143116"/>
            <a:ext cx="413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д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414338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КОНЕЦ</a:t>
            </a:r>
            <a:endParaRPr lang="ru-RU" sz="8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8" presetClass="exit" presetSubtype="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4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to="0.1" calcmode="lin" valueType="num">
                                      <p:cBhvr override="childStyle"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0" grpId="0"/>
      <p:bldP spid="11" grpId="0"/>
      <p:bldP spid="12" grpId="0"/>
      <p:bldP spid="13" grpId="0"/>
      <p:bldP spid="13" grpId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430</Words>
  <Application>Microsoft Office PowerPoint</Application>
  <PresentationFormat>Экран (4:3)</PresentationFormat>
  <Paragraphs>83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Изменения орфографии русского языка В период с  XVIII века до настоящего времени </vt:lpstr>
      <vt:lpstr>Оглавление презентации</vt:lpstr>
      <vt:lpstr>Приставки</vt:lpstr>
      <vt:lpstr>Окончания</vt:lpstr>
      <vt:lpstr>Изменение орфографии в XVIII-XIX веках</vt:lpstr>
      <vt:lpstr>Изменение орфографии в XIX веке</vt:lpstr>
      <vt:lpstr>Изменение орфографии в ХХ веке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Изменения орфографии русского языка</dc:title>
  <dc:creator>Альберт</dc:creator>
  <cp:lastModifiedBy>Альберт</cp:lastModifiedBy>
  <cp:revision>32</cp:revision>
  <dcterms:created xsi:type="dcterms:W3CDTF">2010-03-25T19:07:16Z</dcterms:created>
  <dcterms:modified xsi:type="dcterms:W3CDTF">2010-03-26T11:57:43Z</dcterms:modified>
</cp:coreProperties>
</file>