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73" r:id="rId3"/>
    <p:sldId id="257" r:id="rId4"/>
    <p:sldId id="274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5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51" autoAdjust="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bert\Desktop\&#1056;&#1091;&#1089;&#1089;&#1082;&#1080;&#1081;%20&#1103;&#1079;&#1099;&#108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22223208511845827"/>
                  <c:y val="-1.4245799151186012E-2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0.20994564950023648"/>
                  <c:y val="-5.3285111176795364E-3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Лист1!$H$1:$I$1</c:f>
              <c:strCache>
                <c:ptCount val="2"/>
                <c:pt idx="0">
                  <c:v>Мальчики</c:v>
                </c:pt>
                <c:pt idx="1">
                  <c:v>Девочки</c:v>
                </c:pt>
              </c:strCache>
            </c:strRef>
          </c:cat>
          <c:val>
            <c:numRef>
              <c:f>Лист1!$H$2:$I$2</c:f>
              <c:numCache>
                <c:formatCode>General</c:formatCode>
                <c:ptCount val="2"/>
                <c:pt idx="0">
                  <c:v>26</c:v>
                </c:pt>
                <c:pt idx="1">
                  <c:v>28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pieChart>
        <c:varyColors val="1"/>
        <c:ser>
          <c:idx val="0"/>
          <c:order val="0"/>
          <c:dLbls>
            <c:dLbl>
              <c:idx val="1"/>
              <c:layout>
                <c:manualLayout>
                  <c:x val="0.19117884071897967"/>
                  <c:y val="-0.11214561344569191"/>
                </c:manualLayout>
              </c:layout>
              <c:showCatName val="1"/>
              <c:showPercent val="1"/>
            </c:dLbl>
            <c:showCatName val="1"/>
            <c:showPercent val="1"/>
          </c:dLbls>
          <c:cat>
            <c:strRef>
              <c:f>Лист1!$J$16:$K$16</c:f>
              <c:strCache>
                <c:ptCount val="2"/>
                <c:pt idx="0">
                  <c:v>8 класс</c:v>
                </c:pt>
                <c:pt idx="1">
                  <c:v>7 класс</c:v>
                </c:pt>
              </c:strCache>
            </c:strRef>
          </c:cat>
          <c:val>
            <c:numRef>
              <c:f>Лист1!$J$17:$K$17</c:f>
              <c:numCache>
                <c:formatCode>General</c:formatCode>
                <c:ptCount val="2"/>
                <c:pt idx="0">
                  <c:v>20</c:v>
                </c:pt>
                <c:pt idx="1">
                  <c:v>34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plotArea>
      <c:layout>
        <c:manualLayout>
          <c:layoutTarget val="inner"/>
          <c:xMode val="edge"/>
          <c:yMode val="edge"/>
          <c:x val="0.30265249431519486"/>
          <c:y val="3.89647196707021E-2"/>
          <c:w val="0.67567765903385646"/>
          <c:h val="0.82348771058110759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Лист1!$A$9:$A$19</c:f>
              <c:strCache>
                <c:ptCount val="11"/>
                <c:pt idx="0">
                  <c:v>Хитрец</c:v>
                </c:pt>
                <c:pt idx="1">
                  <c:v>Не написали</c:v>
                </c:pt>
                <c:pt idx="2">
                  <c:v>Провакатор</c:v>
                </c:pt>
                <c:pt idx="3">
                  <c:v>Некрасивый</c:v>
                </c:pt>
                <c:pt idx="4">
                  <c:v>Унижающий</c:v>
                </c:pt>
                <c:pt idx="5">
                  <c:v>Гримасса</c:v>
                </c:pt>
                <c:pt idx="6">
                  <c:v>Вредный</c:v>
                </c:pt>
                <c:pt idx="7">
                  <c:v>Приколист</c:v>
                </c:pt>
                <c:pt idx="8">
                  <c:v>Издевающийся</c:v>
                </c:pt>
                <c:pt idx="9">
                  <c:v>Нервирующий</c:v>
                </c:pt>
                <c:pt idx="10">
                  <c:v>Юморист</c:v>
                </c:pt>
              </c:strCache>
            </c:strRef>
          </c:cat>
          <c:val>
            <c:numRef>
              <c:f>Лист1!$B$9:$B$19</c:f>
              <c:numCache>
                <c:formatCode>General</c:formatCode>
                <c:ptCount val="11"/>
                <c:pt idx="0">
                  <c:v>9</c:v>
                </c:pt>
                <c:pt idx="1">
                  <c:v>8</c:v>
                </c:pt>
                <c:pt idx="2">
                  <c:v>5</c:v>
                </c:pt>
                <c:pt idx="3">
                  <c:v>3</c:v>
                </c:pt>
                <c:pt idx="4">
                  <c:v>3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</c:numCache>
            </c:numRef>
          </c:val>
        </c:ser>
        <c:axId val="66420736"/>
        <c:axId val="66422272"/>
      </c:barChart>
      <c:catAx>
        <c:axId val="66420736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6422272"/>
        <c:crosses val="autoZero"/>
        <c:auto val="1"/>
        <c:lblAlgn val="ctr"/>
        <c:lblOffset val="100"/>
      </c:catAx>
      <c:valAx>
        <c:axId val="66422272"/>
        <c:scaling>
          <c:orientation val="minMax"/>
        </c:scaling>
        <c:axPos val="b"/>
        <c:majorGridlines/>
        <c:numFmt formatCode="General" sourceLinked="1"/>
        <c:tickLblPos val="nextTo"/>
        <c:crossAx val="66420736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8"/>
  <c:chart>
    <c:plotArea>
      <c:layout>
        <c:manualLayout>
          <c:layoutTarget val="inner"/>
          <c:xMode val="edge"/>
          <c:yMode val="edge"/>
          <c:x val="0.30968486297739756"/>
          <c:y val="2.8757968654020034E-2"/>
          <c:w val="0.66569081846713529"/>
          <c:h val="0.81050886577089476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Лист1!$A$22:$A$27</c:f>
              <c:strCache>
                <c:ptCount val="6"/>
                <c:pt idx="0">
                  <c:v>Застукан</c:v>
                </c:pt>
                <c:pt idx="1">
                  <c:v>Видно</c:v>
                </c:pt>
                <c:pt idx="2">
                  <c:v>Не написали</c:v>
                </c:pt>
                <c:pt idx="3">
                  <c:v>Шухер</c:v>
                </c:pt>
                <c:pt idx="4">
                  <c:v>Атас</c:v>
                </c:pt>
                <c:pt idx="5">
                  <c:v>Милиционеры</c:v>
                </c:pt>
              </c:strCache>
            </c:strRef>
          </c:cat>
          <c:val>
            <c:numRef>
              <c:f>Лист1!$B$22:$B$27</c:f>
              <c:numCache>
                <c:formatCode>General</c:formatCode>
                <c:ptCount val="6"/>
                <c:pt idx="0">
                  <c:v>22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</c:ser>
        <c:axId val="66446080"/>
        <c:axId val="66447616"/>
      </c:barChart>
      <c:catAx>
        <c:axId val="66446080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6447616"/>
        <c:crosses val="autoZero"/>
        <c:auto val="1"/>
        <c:lblAlgn val="ctr"/>
        <c:lblOffset val="100"/>
      </c:catAx>
      <c:valAx>
        <c:axId val="66447616"/>
        <c:scaling>
          <c:orientation val="minMax"/>
        </c:scaling>
        <c:axPos val="b"/>
        <c:majorGridlines/>
        <c:numFmt formatCode="General" sourceLinked="1"/>
        <c:tickLblPos val="nextTo"/>
        <c:crossAx val="66446080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plotArea>
      <c:layout>
        <c:manualLayout>
          <c:layoutTarget val="inner"/>
          <c:xMode val="edge"/>
          <c:yMode val="edge"/>
          <c:x val="0.24315484049799124"/>
          <c:y val="2.8341186499613945E-2"/>
          <c:w val="0.73111163740800678"/>
          <c:h val="0.81325511409305562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Лист1!$A$32:$A$41</c:f>
              <c:strCache>
                <c:ptCount val="10"/>
                <c:pt idx="0">
                  <c:v>Плохо</c:v>
                </c:pt>
                <c:pt idx="1">
                  <c:v>Некрасиво</c:v>
                </c:pt>
                <c:pt idx="2">
                  <c:v>Глупо</c:v>
                </c:pt>
                <c:pt idx="3">
                  <c:v>Неинтересно</c:v>
                </c:pt>
                <c:pt idx="4">
                  <c:v>Не очень</c:v>
                </c:pt>
                <c:pt idx="5">
                  <c:v>Беспокойство</c:v>
                </c:pt>
                <c:pt idx="6">
                  <c:v>Стыдно</c:v>
                </c:pt>
                <c:pt idx="7">
                  <c:v>Не охота</c:v>
                </c:pt>
                <c:pt idx="8">
                  <c:v>Фигово</c:v>
                </c:pt>
                <c:pt idx="9">
                  <c:v>Не написали</c:v>
                </c:pt>
              </c:strCache>
            </c:strRef>
          </c:cat>
          <c:val>
            <c:numRef>
              <c:f>Лист1!$B$32:$B$41</c:f>
              <c:numCache>
                <c:formatCode>General</c:formatCode>
                <c:ptCount val="10"/>
                <c:pt idx="0">
                  <c:v>12</c:v>
                </c:pt>
                <c:pt idx="1">
                  <c:v>7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4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</c:numCache>
            </c:numRef>
          </c:val>
        </c:ser>
        <c:axId val="66876928"/>
        <c:axId val="66878464"/>
      </c:barChart>
      <c:catAx>
        <c:axId val="66876928"/>
        <c:scaling>
          <c:orientation val="minMax"/>
        </c:scaling>
        <c:axPos val="l"/>
        <c:tickLblPos val="nextTo"/>
        <c:crossAx val="66878464"/>
        <c:crosses val="autoZero"/>
        <c:auto val="1"/>
        <c:lblAlgn val="ctr"/>
        <c:lblOffset val="100"/>
      </c:catAx>
      <c:valAx>
        <c:axId val="66878464"/>
        <c:scaling>
          <c:orientation val="minMax"/>
        </c:scaling>
        <c:axPos val="b"/>
        <c:majorGridlines/>
        <c:numFmt formatCode="General" sourceLinked="1"/>
        <c:tickLblPos val="nextTo"/>
        <c:crossAx val="66876928"/>
        <c:crosses val="autoZero"/>
        <c:crossBetween val="between"/>
      </c:valAx>
    </c:plotArea>
    <c:plotVisOnly val="1"/>
  </c:chart>
  <c:txPr>
    <a:bodyPr/>
    <a:lstStyle/>
    <a:p>
      <a:pPr>
        <a:defRPr sz="1800" baseline="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plotArea>
      <c:layout>
        <c:manualLayout>
          <c:layoutTarget val="inner"/>
          <c:xMode val="edge"/>
          <c:yMode val="edge"/>
          <c:x val="0.23578312481810354"/>
          <c:y val="1.4414313526830671E-2"/>
          <c:w val="0.7352446412839414"/>
          <c:h val="0.83802635110988899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Лист1!$A$44:$A$47</c:f>
              <c:strCache>
                <c:ptCount val="4"/>
                <c:pt idx="0">
                  <c:v>Неудачник</c:v>
                </c:pt>
                <c:pt idx="1">
                  <c:v>Дурак</c:v>
                </c:pt>
                <c:pt idx="2">
                  <c:v>Обманутый</c:v>
                </c:pt>
                <c:pt idx="3">
                  <c:v>Не написали </c:v>
                </c:pt>
              </c:strCache>
            </c:strRef>
          </c:cat>
          <c:val>
            <c:numRef>
              <c:f>Лист1!$B$44:$B$47</c:f>
              <c:numCache>
                <c:formatCode>General</c:formatCode>
                <c:ptCount val="4"/>
                <c:pt idx="0">
                  <c:v>26</c:v>
                </c:pt>
                <c:pt idx="1">
                  <c:v>21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</c:ser>
        <c:axId val="66898176"/>
        <c:axId val="66904064"/>
      </c:barChart>
      <c:catAx>
        <c:axId val="66898176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6904064"/>
        <c:crosses val="autoZero"/>
        <c:auto val="1"/>
        <c:lblAlgn val="ctr"/>
        <c:lblOffset val="100"/>
      </c:catAx>
      <c:valAx>
        <c:axId val="66904064"/>
        <c:scaling>
          <c:orientation val="minMax"/>
        </c:scaling>
        <c:axPos val="b"/>
        <c:majorGridlines/>
        <c:numFmt formatCode="General" sourceLinked="1"/>
        <c:tickLblPos val="nextTo"/>
        <c:crossAx val="66898176"/>
        <c:crosses val="autoZero"/>
        <c:crossBetween val="between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28238136598337121"/>
          <c:y val="3.3716247248940061E-2"/>
          <c:w val="0.68988638799105129"/>
          <c:h val="0.77783792694072962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Лист1!$A$52:$A$56</c:f>
              <c:strCache>
                <c:ptCount val="5"/>
                <c:pt idx="0">
                  <c:v>Хорошо</c:v>
                </c:pt>
                <c:pt idx="1">
                  <c:v>Ладно</c:v>
                </c:pt>
                <c:pt idx="2">
                  <c:v>Отлично</c:v>
                </c:pt>
                <c:pt idx="3">
                  <c:v>Договрились</c:v>
                </c:pt>
                <c:pt idx="4">
                  <c:v>Не написали</c:v>
                </c:pt>
              </c:strCache>
            </c:strRef>
          </c:cat>
          <c:val>
            <c:numRef>
              <c:f>Лист1!$B$52:$B$56</c:f>
              <c:numCache>
                <c:formatCode>General</c:formatCode>
                <c:ptCount val="5"/>
                <c:pt idx="0">
                  <c:v>35</c:v>
                </c:pt>
                <c:pt idx="1">
                  <c:v>10</c:v>
                </c:pt>
                <c:pt idx="2">
                  <c:v>3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axId val="66923520"/>
        <c:axId val="66929408"/>
      </c:barChart>
      <c:catAx>
        <c:axId val="66923520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6929408"/>
        <c:crosses val="autoZero"/>
        <c:auto val="1"/>
        <c:lblAlgn val="ctr"/>
        <c:lblOffset val="100"/>
      </c:catAx>
      <c:valAx>
        <c:axId val="66929408"/>
        <c:scaling>
          <c:orientation val="minMax"/>
        </c:scaling>
        <c:axPos val="b"/>
        <c:majorGridlines/>
        <c:numFmt formatCode="General" sourceLinked="1"/>
        <c:tickLblPos val="nextTo"/>
        <c:crossAx val="66923520"/>
        <c:crosses val="autoZero"/>
        <c:crossBetween val="between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plotArea>
      <c:layout>
        <c:manualLayout>
          <c:layoutTarget val="inner"/>
          <c:xMode val="edge"/>
          <c:yMode val="edge"/>
          <c:x val="0.22020775826398251"/>
          <c:y val="3.0085259514974809E-2"/>
          <c:w val="0.75358654492469357"/>
          <c:h val="0.89201889965909142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Лист1!$A$60:$A$67</c:f>
              <c:strCache>
                <c:ptCount val="8"/>
                <c:pt idx="0">
                  <c:v>Плохо</c:v>
                </c:pt>
                <c:pt idx="1">
                  <c:v>Ненужно</c:v>
                </c:pt>
                <c:pt idx="2">
                  <c:v>Ерунда</c:v>
                </c:pt>
                <c:pt idx="3">
                  <c:v>Хрень</c:v>
                </c:pt>
                <c:pt idx="4">
                  <c:v>Не то</c:v>
                </c:pt>
                <c:pt idx="5">
                  <c:v>Глупость</c:v>
                </c:pt>
                <c:pt idx="6">
                  <c:v>Чепуха</c:v>
                </c:pt>
                <c:pt idx="7">
                  <c:v>Не написали</c:v>
                </c:pt>
              </c:strCache>
            </c:strRef>
          </c:cat>
          <c:val>
            <c:numRef>
              <c:f>Лист1!$B$60:$B$67</c:f>
              <c:numCache>
                <c:formatCode>General</c:formatCode>
                <c:ptCount val="8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3</c:v>
                </c:pt>
              </c:numCache>
            </c:numRef>
          </c:val>
        </c:ser>
        <c:axId val="66949120"/>
        <c:axId val="66950656"/>
      </c:barChart>
      <c:catAx>
        <c:axId val="66949120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6950656"/>
        <c:crosses val="autoZero"/>
        <c:auto val="1"/>
        <c:lblAlgn val="ctr"/>
        <c:lblOffset val="100"/>
      </c:catAx>
      <c:valAx>
        <c:axId val="66950656"/>
        <c:scaling>
          <c:orientation val="minMax"/>
        </c:scaling>
        <c:axPos val="b"/>
        <c:majorGridlines/>
        <c:numFmt formatCode="General" sourceLinked="1"/>
        <c:tickLblPos val="nextTo"/>
        <c:crossAx val="66949120"/>
        <c:crosses val="autoZero"/>
        <c:crossBetween val="between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plotArea>
      <c:layout>
        <c:manualLayout>
          <c:layoutTarget val="inner"/>
          <c:xMode val="edge"/>
          <c:yMode val="edge"/>
          <c:x val="0.2570117576163114"/>
          <c:y val="2.8341186499613945E-2"/>
          <c:w val="0.71470684681503238"/>
          <c:h val="0.81325511409305562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Лист1!$A$71:$A$79</c:f>
              <c:strCache>
                <c:ptCount val="9"/>
                <c:pt idx="0">
                  <c:v>Похоже</c:v>
                </c:pt>
                <c:pt idx="1">
                  <c:v>Как бы</c:v>
                </c:pt>
                <c:pt idx="2">
                  <c:v>Не написали</c:v>
                </c:pt>
                <c:pt idx="3">
                  <c:v>Как </c:v>
                </c:pt>
                <c:pt idx="4">
                  <c:v>На подобие</c:v>
                </c:pt>
                <c:pt idx="5">
                  <c:v>Вроде</c:v>
                </c:pt>
                <c:pt idx="6">
                  <c:v>Например</c:v>
                </c:pt>
                <c:pt idx="7">
                  <c:v>Представь</c:v>
                </c:pt>
                <c:pt idx="8">
                  <c:v>По типу</c:v>
                </c:pt>
              </c:strCache>
            </c:strRef>
          </c:cat>
          <c:val>
            <c:numRef>
              <c:f>Лист1!$B$71:$B$79</c:f>
              <c:numCache>
                <c:formatCode>General</c:formatCode>
                <c:ptCount val="9"/>
                <c:pt idx="0">
                  <c:v>11</c:v>
                </c:pt>
                <c:pt idx="1">
                  <c:v>10</c:v>
                </c:pt>
                <c:pt idx="2">
                  <c:v>6</c:v>
                </c:pt>
                <c:pt idx="3">
                  <c:v>5</c:v>
                </c:pt>
                <c:pt idx="4">
                  <c:v>4</c:v>
                </c:pt>
                <c:pt idx="5">
                  <c:v>4</c:v>
                </c:pt>
                <c:pt idx="6">
                  <c:v>3</c:v>
                </c:pt>
                <c:pt idx="7">
                  <c:v>2</c:v>
                </c:pt>
                <c:pt idx="8">
                  <c:v>2</c:v>
                </c:pt>
              </c:numCache>
            </c:numRef>
          </c:val>
        </c:ser>
        <c:axId val="67052288"/>
        <c:axId val="67053824"/>
      </c:barChart>
      <c:catAx>
        <c:axId val="67052288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7053824"/>
        <c:crosses val="autoZero"/>
        <c:auto val="1"/>
        <c:lblAlgn val="ctr"/>
        <c:lblOffset val="100"/>
      </c:catAx>
      <c:valAx>
        <c:axId val="67053824"/>
        <c:scaling>
          <c:orientation val="minMax"/>
        </c:scaling>
        <c:axPos val="b"/>
        <c:majorGridlines/>
        <c:numFmt formatCode="General" sourceLinked="1"/>
        <c:tickLblPos val="nextTo"/>
        <c:crossAx val="67052288"/>
        <c:crosses val="autoZero"/>
        <c:crossBetween val="between"/>
      </c:valAx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8"/>
  <c:chart>
    <c:plotArea>
      <c:layout>
        <c:manualLayout>
          <c:layoutTarget val="inner"/>
          <c:xMode val="edge"/>
          <c:yMode val="edge"/>
          <c:x val="0.24035358814118021"/>
          <c:y val="3.0555341694896272E-2"/>
          <c:w val="0.73319806970665058"/>
          <c:h val="0.87644290328676611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Лист1!$A$83:$A$90</c:f>
              <c:strCache>
                <c:ptCount val="8"/>
                <c:pt idx="0">
                  <c:v>Хорошо</c:v>
                </c:pt>
                <c:pt idx="1">
                  <c:v>Классно</c:v>
                </c:pt>
                <c:pt idx="2">
                  <c:v>Супер</c:v>
                </c:pt>
                <c:pt idx="3">
                  <c:v>Клёво</c:v>
                </c:pt>
                <c:pt idx="4">
                  <c:v>Не написали</c:v>
                </c:pt>
                <c:pt idx="5">
                  <c:v>Здорово</c:v>
                </c:pt>
                <c:pt idx="6">
                  <c:v>Чётко</c:v>
                </c:pt>
                <c:pt idx="7">
                  <c:v>Шикарно</c:v>
                </c:pt>
              </c:strCache>
            </c:strRef>
          </c:cat>
          <c:val>
            <c:numRef>
              <c:f>Лист1!$B$83:$B$90</c:f>
              <c:numCache>
                <c:formatCode>General</c:formatCode>
                <c:ptCount val="8"/>
                <c:pt idx="0">
                  <c:v>13</c:v>
                </c:pt>
                <c:pt idx="1">
                  <c:v>13</c:v>
                </c:pt>
                <c:pt idx="2">
                  <c:v>7</c:v>
                </c:pt>
                <c:pt idx="3">
                  <c:v>3</c:v>
                </c:pt>
                <c:pt idx="4">
                  <c:v>3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</c:numCache>
            </c:numRef>
          </c:val>
        </c:ser>
        <c:axId val="67077632"/>
        <c:axId val="67079168"/>
      </c:barChart>
      <c:catAx>
        <c:axId val="67077632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7079168"/>
        <c:crosses val="autoZero"/>
        <c:auto val="1"/>
        <c:lblAlgn val="ctr"/>
        <c:lblOffset val="100"/>
      </c:catAx>
      <c:valAx>
        <c:axId val="67079168"/>
        <c:scaling>
          <c:orientation val="minMax"/>
        </c:scaling>
        <c:axPos val="b"/>
        <c:majorGridlines/>
        <c:numFmt formatCode="General" sourceLinked="1"/>
        <c:tickLblPos val="nextTo"/>
        <c:crossAx val="67077632"/>
        <c:crosses val="autoZero"/>
        <c:crossBetween val="between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plotArea>
      <c:layout>
        <c:manualLayout>
          <c:layoutTarget val="inner"/>
          <c:xMode val="edge"/>
          <c:yMode val="edge"/>
          <c:x val="0.26340959357001237"/>
          <c:y val="2.9187198164779198E-2"/>
          <c:w val="0.71062294322603969"/>
          <c:h val="0.84829768433901465"/>
        </c:manualLayout>
      </c:layout>
      <c:barChart>
        <c:barDir val="bar"/>
        <c:grouping val="clustered"/>
        <c:ser>
          <c:idx val="0"/>
          <c:order val="0"/>
          <c:cat>
            <c:strRef>
              <c:f>Лист1!$A$94:$A$98</c:f>
              <c:strCache>
                <c:ptCount val="5"/>
                <c:pt idx="0">
                  <c:v>Медлить</c:v>
                </c:pt>
                <c:pt idx="1">
                  <c:v>Тупить/Глупить</c:v>
                </c:pt>
                <c:pt idx="2">
                  <c:v>Останавливаться</c:v>
                </c:pt>
                <c:pt idx="3">
                  <c:v>Думать медленно</c:v>
                </c:pt>
                <c:pt idx="4">
                  <c:v>Делать медленно</c:v>
                </c:pt>
              </c:strCache>
            </c:strRef>
          </c:cat>
          <c:val>
            <c:numRef>
              <c:f>Лист1!$B$94:$B$98</c:f>
              <c:numCache>
                <c:formatCode>General</c:formatCode>
                <c:ptCount val="5"/>
                <c:pt idx="0">
                  <c:v>13</c:v>
                </c:pt>
                <c:pt idx="1">
                  <c:v>11</c:v>
                </c:pt>
                <c:pt idx="2">
                  <c:v>7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</c:ser>
        <c:axId val="67115264"/>
        <c:axId val="67121152"/>
      </c:barChart>
      <c:catAx>
        <c:axId val="67115264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7121152"/>
        <c:crosses val="autoZero"/>
        <c:auto val="1"/>
        <c:lblAlgn val="ctr"/>
        <c:lblOffset val="100"/>
      </c:catAx>
      <c:valAx>
        <c:axId val="67121152"/>
        <c:scaling>
          <c:orientation val="minMax"/>
        </c:scaling>
        <c:axPos val="b"/>
        <c:majorGridlines/>
        <c:numFmt formatCode="General" sourceLinked="1"/>
        <c:tickLblPos val="nextTo"/>
        <c:crossAx val="67115264"/>
        <c:crosses val="autoZero"/>
        <c:crossBetween val="between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dirty="0" smtClean="0"/>
              <a:t>Да, использую</a:t>
            </a:r>
            <a:endParaRPr lang="ru-RU" sz="2000" dirty="0"/>
          </a:p>
        </c:rich>
      </c:tx>
      <c:layout>
        <c:manualLayout>
          <c:xMode val="edge"/>
          <c:yMode val="edge"/>
          <c:x val="0.30912326130327866"/>
          <c:y val="6.0170519029949583E-2"/>
        </c:manualLayout>
      </c:layout>
    </c:title>
    <c:plotArea>
      <c:layout>
        <c:manualLayout>
          <c:layoutTarget val="inner"/>
          <c:xMode val="edge"/>
          <c:yMode val="edge"/>
          <c:x val="6.9201344904698883E-2"/>
          <c:y val="0.17034810615789325"/>
          <c:w val="0.899139626097472"/>
          <c:h val="0.6009292406494714"/>
        </c:manualLayout>
      </c:layout>
      <c:barChart>
        <c:barDir val="col"/>
        <c:grouping val="clustered"/>
        <c:ser>
          <c:idx val="0"/>
          <c:order val="0"/>
          <c:cat>
            <c:strRef>
              <c:f>Лист1!$A$102:$A$111</c:f>
              <c:strCache>
                <c:ptCount val="10"/>
                <c:pt idx="0">
                  <c:v>ОК</c:v>
                </c:pt>
                <c:pt idx="1">
                  <c:v>Достал</c:v>
                </c:pt>
                <c:pt idx="2">
                  <c:v>Фигня</c:v>
                </c:pt>
                <c:pt idx="3">
                  <c:v>Типа</c:v>
                </c:pt>
                <c:pt idx="4">
                  <c:v>Палево</c:v>
                </c:pt>
                <c:pt idx="5">
                  <c:v>Лох</c:v>
                </c:pt>
                <c:pt idx="6">
                  <c:v>Стрёмно</c:v>
                </c:pt>
                <c:pt idx="7">
                  <c:v>Круто</c:v>
                </c:pt>
                <c:pt idx="8">
                  <c:v>Тормозить</c:v>
                </c:pt>
                <c:pt idx="9">
                  <c:v>Тролль</c:v>
                </c:pt>
              </c:strCache>
            </c:strRef>
          </c:cat>
          <c:val>
            <c:numRef>
              <c:f>Лист1!$B$102:$B$111</c:f>
              <c:numCache>
                <c:formatCode>General</c:formatCode>
                <c:ptCount val="10"/>
                <c:pt idx="0">
                  <c:v>50</c:v>
                </c:pt>
                <c:pt idx="1">
                  <c:v>44</c:v>
                </c:pt>
                <c:pt idx="2">
                  <c:v>42</c:v>
                </c:pt>
                <c:pt idx="3">
                  <c:v>39</c:v>
                </c:pt>
                <c:pt idx="4">
                  <c:v>38</c:v>
                </c:pt>
                <c:pt idx="5">
                  <c:v>34</c:v>
                </c:pt>
                <c:pt idx="6">
                  <c:v>33</c:v>
                </c:pt>
                <c:pt idx="7">
                  <c:v>32</c:v>
                </c:pt>
                <c:pt idx="8">
                  <c:v>32</c:v>
                </c:pt>
                <c:pt idx="9">
                  <c:v>28</c:v>
                </c:pt>
              </c:numCache>
            </c:numRef>
          </c:val>
        </c:ser>
        <c:axId val="67154304"/>
        <c:axId val="67155840"/>
      </c:barChart>
      <c:catAx>
        <c:axId val="6715430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7155840"/>
        <c:crosses val="autoZero"/>
        <c:auto val="1"/>
        <c:lblAlgn val="ctr"/>
        <c:lblOffset val="100"/>
      </c:catAx>
      <c:valAx>
        <c:axId val="671558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67154304"/>
        <c:crosses val="autoZero"/>
        <c:crossBetween val="between"/>
      </c:valAx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dirty="0" smtClean="0"/>
              <a:t>Нет, не использую</a:t>
            </a:r>
            <a:endParaRPr lang="ru-RU" sz="2000" dirty="0"/>
          </a:p>
        </c:rich>
      </c:tx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2"/>
            </a:solidFill>
          </c:spPr>
          <c:cat>
            <c:strRef>
              <c:f>Лист1!$A$113:$A$122</c:f>
              <c:strCache>
                <c:ptCount val="10"/>
                <c:pt idx="0">
                  <c:v>Тролль</c:v>
                </c:pt>
                <c:pt idx="1">
                  <c:v>Круто</c:v>
                </c:pt>
                <c:pt idx="2">
                  <c:v>Тормозить</c:v>
                </c:pt>
                <c:pt idx="3">
                  <c:v>Стрёмно</c:v>
                </c:pt>
                <c:pt idx="4">
                  <c:v>Фигня</c:v>
                </c:pt>
                <c:pt idx="5">
                  <c:v>Палево</c:v>
                </c:pt>
                <c:pt idx="6">
                  <c:v>Типа</c:v>
                </c:pt>
                <c:pt idx="7">
                  <c:v>Фигня</c:v>
                </c:pt>
                <c:pt idx="8">
                  <c:v>Достал</c:v>
                </c:pt>
                <c:pt idx="9">
                  <c:v>ОК</c:v>
                </c:pt>
              </c:strCache>
            </c:strRef>
          </c:cat>
          <c:val>
            <c:numRef>
              <c:f>Лист1!$B$113:$B$122</c:f>
              <c:numCache>
                <c:formatCode>General</c:formatCode>
                <c:ptCount val="10"/>
                <c:pt idx="0">
                  <c:v>26</c:v>
                </c:pt>
                <c:pt idx="1">
                  <c:v>22</c:v>
                </c:pt>
                <c:pt idx="2">
                  <c:v>22</c:v>
                </c:pt>
                <c:pt idx="3">
                  <c:v>21</c:v>
                </c:pt>
                <c:pt idx="4">
                  <c:v>20</c:v>
                </c:pt>
                <c:pt idx="5">
                  <c:v>16</c:v>
                </c:pt>
                <c:pt idx="6">
                  <c:v>15</c:v>
                </c:pt>
                <c:pt idx="7">
                  <c:v>12</c:v>
                </c:pt>
                <c:pt idx="8">
                  <c:v>10</c:v>
                </c:pt>
                <c:pt idx="9">
                  <c:v>4</c:v>
                </c:pt>
              </c:numCache>
            </c:numRef>
          </c:val>
        </c:ser>
        <c:axId val="67183744"/>
        <c:axId val="67185280"/>
      </c:barChart>
      <c:catAx>
        <c:axId val="671837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800" baseline="0"/>
            </a:pPr>
            <a:endParaRPr lang="ru-RU"/>
          </a:p>
        </c:txPr>
        <c:crossAx val="67185280"/>
        <c:crosses val="autoZero"/>
        <c:auto val="1"/>
        <c:lblAlgn val="ctr"/>
        <c:lblOffset val="100"/>
      </c:catAx>
      <c:valAx>
        <c:axId val="6718528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67183744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5DDF08-99B1-4412-9A1F-0396EFDB156C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FD4396-2E4C-4848-87E7-7CA3386A42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00A76-C0F2-4833-8AAF-525EAB9819EA}" type="datetimeFigureOut">
              <a:rPr lang="ru-RU" smtClean="0"/>
              <a:pPr/>
              <a:t>27.02.2012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8DAC3-35FC-4AEE-BCAB-CFDCCC1282A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360045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ИССЛЕДОВАТЕЛЬСКАЯ РАБОТА </a:t>
            </a:r>
            <a:br>
              <a:rPr lang="ru-RU" sz="3200" dirty="0" smtClean="0"/>
            </a:br>
            <a:r>
              <a:rPr lang="ru-RU" sz="3200" dirty="0" smtClean="0"/>
              <a:t>на тему: 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Появление</a:t>
            </a:r>
            <a:r>
              <a:rPr lang="ru-RU" sz="3200" dirty="0" smtClean="0"/>
              <a:t> </a:t>
            </a:r>
            <a:r>
              <a:rPr lang="ru-RU" sz="3200" b="1" dirty="0" smtClean="0"/>
              <a:t> и употребление современной молодёжью сленга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321468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СОШ № 39, 7В класс,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Янбеков Артур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Научный руководитель:  </a:t>
            </a: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Фёдорова Н.И.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Казань 2012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4"/>
            <a:ext cx="8101042" cy="5643601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            Цель</a:t>
            </a:r>
            <a:r>
              <a:rPr lang="ru-RU" sz="2700" dirty="0" smtClean="0"/>
              <a:t> моей работы заключается в выявлении знания и умения   употребления   современными    школьниками (7-8 класс) сленга и литературного языка.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          Для этого я поставил перед собой следующие </a:t>
            </a:r>
            <a:r>
              <a:rPr lang="ru-RU" sz="2700" b="1" dirty="0" smtClean="0"/>
              <a:t>задачи</a:t>
            </a:r>
            <a:r>
              <a:rPr lang="ru-RU" sz="2700" dirty="0" smtClean="0"/>
              <a:t>: 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1). </a:t>
            </a:r>
            <a:r>
              <a:rPr lang="ru-RU" sz="2400" dirty="0" smtClean="0"/>
              <a:t>Обобщить информацию об этапах развития и разновидностях подросткового сленга.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2). Провести опрос.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3). Выполнить    анализ    употребления       современной       молодёжью сленга и литературного языка.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-285784" y="500042"/>
          <a:ext cx="5610252" cy="3586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357554" y="2643182"/>
          <a:ext cx="5286380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336337" y="142852"/>
            <a:ext cx="4593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Распределение опрошенных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Структура опроса состояла из трёх частей.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       Первая была посвящена сленгу. В ней нужно было указать синонимы и версии этимологии десяти наиболее употребляемых современной молодёжью слов, а также написать частоту их использование в повседневной речи. 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Вторая часть была посвящена, наоборот, литературной речи. В ней требовалось лишь указать синонимы к десяти самым не используемым  в повседневной речи словам, отобранным мною вместе с научным руководителем. 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В третьей части я попросил указать слова, которые опрашиваемые слышали на уроках литературы и русского языка, но не употребляют их в речи.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428860" y="5714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Выполняемость заданий</a:t>
            </a:r>
            <a:endParaRPr lang="ru-RU" sz="28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4283" y="1785926"/>
          <a:ext cx="8572558" cy="4101353"/>
        </p:xfrm>
        <a:graphic>
          <a:graphicData uri="http://schemas.openxmlformats.org/drawingml/2006/table">
            <a:tbl>
              <a:tblPr/>
              <a:tblGrid>
                <a:gridCol w="2282597"/>
                <a:gridCol w="1231063"/>
                <a:gridCol w="1231063"/>
                <a:gridCol w="1231063"/>
                <a:gridCol w="1231063"/>
                <a:gridCol w="1365709"/>
              </a:tblGrid>
              <a:tr h="78581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Выполняемость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класс</a:t>
                      </a:r>
                    </a:p>
                    <a:p>
                      <a:pPr algn="ctr" fontAlgn="b"/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мальчики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 класс</a:t>
                      </a:r>
                    </a:p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девочки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класс</a:t>
                      </a:r>
                    </a:p>
                    <a:p>
                      <a:pPr algn="ctr" fontAlgn="b"/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мальчики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класс</a:t>
                      </a:r>
                    </a:p>
                    <a:p>
                      <a:pPr algn="ctr" fontAlgn="b"/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девочки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Максимально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возможное количество заполненных ячеек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68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часть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опроса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76 %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63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часть опроса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683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Количество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опрашиваемых</a:t>
                      </a:r>
                    </a:p>
                    <a:p>
                      <a:pPr algn="ctr" fontAlgn="b"/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Всего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  <a:r>
                        <a:rPr lang="ru-RU" sz="18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человека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 чел.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 чел.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 чел.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 чел.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142976" y="1142984"/>
          <a:ext cx="7072362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1538" y="428604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«Тролль»</a:t>
            </a:r>
            <a:r>
              <a:rPr lang="ru-RU" sz="2400" dirty="0" smtClean="0"/>
              <a:t>?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214282" y="1357298"/>
          <a:ext cx="8286808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5786" y="428604"/>
            <a:ext cx="80250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«Палево»</a:t>
            </a:r>
            <a:r>
              <a:rPr lang="ru-RU" sz="2400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714348" y="1285860"/>
          <a:ext cx="7929618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2910" y="428604"/>
            <a:ext cx="84728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</a:t>
            </a:r>
            <a:r>
              <a:rPr lang="ru-RU" sz="2400" b="1" dirty="0" err="1" smtClean="0"/>
              <a:t>Стремно</a:t>
            </a:r>
            <a:r>
              <a:rPr lang="ru-RU" sz="2400" b="1" dirty="0" smtClean="0"/>
              <a:t>»</a:t>
            </a:r>
            <a:r>
              <a:rPr lang="ru-RU" sz="2400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785786" y="1357298"/>
          <a:ext cx="7858179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4348" y="428604"/>
            <a:ext cx="83966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«Лох»?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571472" y="1357298"/>
          <a:ext cx="7358113" cy="4143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2910" y="428604"/>
            <a:ext cx="8382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«ОК»?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714348" y="1285860"/>
          <a:ext cx="7786742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57224" y="428604"/>
            <a:ext cx="80250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</a:t>
            </a:r>
            <a:r>
              <a:rPr lang="ru-RU" sz="2400" b="1" dirty="0" err="1" smtClean="0"/>
              <a:t>Фигня</a:t>
            </a:r>
            <a:r>
              <a:rPr lang="ru-RU" sz="2400" b="1" dirty="0" smtClean="0"/>
              <a:t>»</a:t>
            </a:r>
            <a:r>
              <a:rPr lang="ru-RU" sz="2400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285852" y="1500174"/>
          <a:ext cx="7215238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4348" y="428604"/>
            <a:ext cx="83108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«Типа»</a:t>
            </a:r>
            <a:r>
              <a:rPr lang="ru-RU" sz="2400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571472" y="1500174"/>
          <a:ext cx="7715304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2910" y="428604"/>
            <a:ext cx="8382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«Круто»</a:t>
            </a:r>
            <a:r>
              <a:rPr lang="ru-RU" sz="2400" dirty="0" smtClean="0"/>
              <a:t>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785786" y="1285860"/>
          <a:ext cx="7858180" cy="4643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5786" y="428604"/>
            <a:ext cx="8383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Статистический анализ результатов опроса</a:t>
            </a:r>
          </a:p>
          <a:p>
            <a:pPr algn="ctr"/>
            <a:r>
              <a:rPr lang="ru-RU" sz="2400" dirty="0" smtClean="0"/>
              <a:t>Как вы понимаете значение слова </a:t>
            </a:r>
            <a:r>
              <a:rPr lang="ru-RU" sz="2400" b="1" dirty="0" smtClean="0"/>
              <a:t>«Тормозить»</a:t>
            </a:r>
            <a:r>
              <a:rPr lang="ru-RU" sz="2400" dirty="0" smtClean="0"/>
              <a:t>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Анализ частоты употребление сленговых слов</a:t>
            </a:r>
            <a:endParaRPr lang="ru-RU" sz="2400" dirty="0"/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42844" y="1428736"/>
          <a:ext cx="4357718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4643438" y="1643050"/>
          <a:ext cx="4071966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Результат нашего опроса оказался неожиданным.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Люди не особо задумываются, что говорят, что выливается в непонимание употребляемых сленговых слов.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Зато те слова, которые считаются сложными, около половины опрошенных могли бы использовать во время разговора. </a:t>
            </a:r>
            <a:br>
              <a:rPr lang="ru-RU" sz="2400" dirty="0" smtClean="0"/>
            </a:br>
            <a:r>
              <a:rPr lang="ru-RU" sz="2400" dirty="0" smtClean="0"/>
              <a:t>Вывод – если заинтересовать людей в употреблении литературных слов, не для всех это будет тяжёлым трудом.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Язык упрощается на улице. В школе и дома он развивается.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9750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224</Words>
  <Application>Microsoft Office PowerPoint</Application>
  <PresentationFormat>Экран (4:3)</PresentationFormat>
  <Paragraphs>68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ИССЛЕДОВАТЕЛЬСКАЯ РАБОТА  на тему:   Появление  и употребление современной молодёжью сленга</vt:lpstr>
      <vt:lpstr>             Цель моей работы заключается в выявлении знания и умения   употребления   современными    школьниками (7-8 класс) сленга и литературного языка.              Для этого я поставил перед собой следующие задачи:   1). Обобщить информацию об этапах развития и разновидностях подросткового сленга.   2). Провести опрос.  3). Выполнить    анализ    употребления       современной       молодёжью сленга и литературного языка.  </vt:lpstr>
      <vt:lpstr>Слайд 3</vt:lpstr>
      <vt:lpstr>Структура опроса состояла из трёх частей.          Первая была посвящена сленгу. В ней нужно было указать синонимы и версии этимологии десяти наиболее употребляемых современной молодёжью слов, а также написать частоту их использование в повседневной речи.   Вторая часть была посвящена, наоборот, литературной речи. В ней требовалось лишь указать синонимы к десяти самым не используемым  в повседневной речи словам, отобранным мною вместе с научным руководителем.    В третьей части я попросил указать слова, которые опрашиваемые слышали на уроках литературы и русского языка, но не употребляют их в речи.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Анализ частоты употребление сленговых слов</vt:lpstr>
      <vt:lpstr>Результат нашего опроса оказался неожиданным.   Люди не особо задумываются, что говорят, что выливается в непонимание употребляемых сленговых слов.  Зато те слова, которые считаются сложными, около половины опрошенных могли бы использовать во время разговора.  Вывод – если заинтересовать людей в употреблении литературных слов, не для всех это будет тяжёлым трудом.   Язык упрощается на улице. В школе и дома он развивается.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 на тему:   Происхождение и употребление сленга в речи современной молодёжи</dc:title>
  <dc:creator>Albert</dc:creator>
  <cp:lastModifiedBy>Янбекова</cp:lastModifiedBy>
  <cp:revision>22</cp:revision>
  <dcterms:created xsi:type="dcterms:W3CDTF">2012-02-08T07:36:46Z</dcterms:created>
  <dcterms:modified xsi:type="dcterms:W3CDTF">2012-02-27T05:49:50Z</dcterms:modified>
</cp:coreProperties>
</file>