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444" autoAdjust="0"/>
  </p:normalViewPr>
  <p:slideViewPr>
    <p:cSldViewPr>
      <p:cViewPr>
        <p:scale>
          <a:sx n="87" d="100"/>
          <a:sy n="87" d="100"/>
        </p:scale>
        <p:origin x="-102" y="-4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4DC8BFB-13F4-4B18-BA69-B6A8AB095EFD}" type="datetimeFigureOut">
              <a:rPr lang="ru-RU" smtClean="0"/>
              <a:t>26.04.2011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E164C37E-D8AF-4513-9297-ABF91C0CC1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C8BFB-13F4-4B18-BA69-B6A8AB095EFD}" type="datetimeFigureOut">
              <a:rPr lang="ru-RU" smtClean="0"/>
              <a:t>26.04.2011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C37E-D8AF-4513-9297-ABF91C0CC1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C8BFB-13F4-4B18-BA69-B6A8AB095EFD}" type="datetimeFigureOut">
              <a:rPr lang="ru-RU" smtClean="0"/>
              <a:t>26.04.2011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C37E-D8AF-4513-9297-ABF91C0CC1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C8BFB-13F4-4B18-BA69-B6A8AB095EFD}" type="datetimeFigureOut">
              <a:rPr lang="ru-RU" smtClean="0"/>
              <a:t>26.04.2011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C37E-D8AF-4513-9297-ABF91C0CC1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4DC8BFB-13F4-4B18-BA69-B6A8AB095EFD}" type="datetimeFigureOut">
              <a:rPr lang="ru-RU" smtClean="0"/>
              <a:t>26.04.2011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164C37E-D8AF-4513-9297-ABF91C0CC1E4}" type="slidenum">
              <a:rPr lang="ru-RU" smtClean="0"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4DC8BFB-13F4-4B18-BA69-B6A8AB095EFD}" type="datetimeFigureOut">
              <a:rPr lang="ru-RU" smtClean="0"/>
              <a:t>26.04.2011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E164C37E-D8AF-4513-9297-ABF91C0CC1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C8BFB-13F4-4B18-BA69-B6A8AB095EFD}" type="datetimeFigureOut">
              <a:rPr lang="ru-RU" smtClean="0"/>
              <a:t>26.04.2011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C37E-D8AF-4513-9297-ABF91C0CC1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C8BFB-13F4-4B18-BA69-B6A8AB095EFD}" type="datetimeFigureOut">
              <a:rPr lang="ru-RU" smtClean="0"/>
              <a:t>26.04.2011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C37E-D8AF-4513-9297-ABF91C0CC1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C8BFB-13F4-4B18-BA69-B6A8AB095EFD}" type="datetimeFigureOut">
              <a:rPr lang="ru-RU" smtClean="0"/>
              <a:t>26.04.2011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C37E-D8AF-4513-9297-ABF91C0CC1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C8BFB-13F4-4B18-BA69-B6A8AB095EFD}" type="datetimeFigureOut">
              <a:rPr lang="ru-RU" smtClean="0"/>
              <a:t>26.04.2011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C37E-D8AF-4513-9297-ABF91C0CC1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C8BFB-13F4-4B18-BA69-B6A8AB095EFD}" type="datetimeFigureOut">
              <a:rPr lang="ru-RU" smtClean="0"/>
              <a:t>26.04.2011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64C37E-D8AF-4513-9297-ABF91C0CC1E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4DC8BFB-13F4-4B18-BA69-B6A8AB095EFD}" type="datetimeFigureOut">
              <a:rPr lang="ru-RU" smtClean="0"/>
              <a:t>26.04.2011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E164C37E-D8AF-4513-9297-ABF91C0CC1E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 txBox="1">
            <a:spLocks/>
          </p:cNvSpPr>
          <p:nvPr/>
        </p:nvSpPr>
        <p:spPr>
          <a:xfrm>
            <a:off x="685800" y="1500174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j-ea"/>
                <a:cs typeface="+mj-cs"/>
              </a:rPr>
              <a:t>ИСТОКИ МАТЕМАТИКИ</a:t>
            </a: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821505" y="4572008"/>
            <a:ext cx="7500990" cy="19002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6000" b="1" i="0" u="none" strike="noStrike" kern="1200" cap="all" spc="300" normalizeH="0" baseline="0" noProof="0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alibri"/>
                <a:ea typeface="+mn-ea"/>
                <a:cs typeface="+mn-cs"/>
              </a:rPr>
              <a:t>Древний Вавилон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Вавилония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Вавилония (карта  справа) – </a:t>
            </a:r>
          </a:p>
          <a:p>
            <a:pPr>
              <a:buNone/>
            </a:pPr>
            <a:r>
              <a:rPr lang="ru-RU" dirty="0" smtClean="0"/>
              <a:t>д</a:t>
            </a:r>
            <a:r>
              <a:rPr lang="ru-RU" dirty="0" smtClean="0"/>
              <a:t>ревнее государство, </a:t>
            </a:r>
          </a:p>
          <a:p>
            <a:pPr>
              <a:buNone/>
            </a:pPr>
            <a:r>
              <a:rPr lang="ru-RU" dirty="0" smtClean="0"/>
              <a:t>расположенное между </a:t>
            </a:r>
          </a:p>
          <a:p>
            <a:pPr>
              <a:buNone/>
            </a:pPr>
            <a:r>
              <a:rPr lang="ru-RU" dirty="0" smtClean="0"/>
              <a:t>реками Тигр и Евфрат. Столица Вавилонии, </a:t>
            </a:r>
          </a:p>
          <a:p>
            <a:pPr>
              <a:buNone/>
            </a:pPr>
            <a:r>
              <a:rPr lang="ru-RU" dirty="0" smtClean="0"/>
              <a:t>как можно было догадаться, - Вавилон. </a:t>
            </a:r>
            <a:endParaRPr lang="ru-RU" dirty="0"/>
          </a:p>
        </p:txBody>
      </p:sp>
      <p:pic>
        <p:nvPicPr>
          <p:cNvPr id="1026" name="Picture 2" descr="http://upload.wikimedia.org/wikipedia/commons/thumb/1/12/Hammurabi%27s_Babylonia_1.svg/220px-Hammurabi%27s_Babylonia_1.svg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1000108"/>
            <a:ext cx="2468537" cy="2143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Цифры Вавилонии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Вавилоняне (жители Вавилонии) писали в </a:t>
            </a:r>
          </a:p>
          <a:p>
            <a:pPr>
              <a:buNone/>
            </a:pPr>
            <a:r>
              <a:rPr lang="ru-RU" dirty="0" smtClean="0"/>
              <a:t>очень интересной системе исчисления, </a:t>
            </a:r>
          </a:p>
          <a:p>
            <a:pPr>
              <a:buNone/>
            </a:pPr>
            <a:r>
              <a:rPr lang="ru-RU" dirty="0" smtClean="0"/>
              <a:t>шестидесятеричной. Мы, в нашей системе </a:t>
            </a:r>
          </a:p>
          <a:p>
            <a:pPr>
              <a:buNone/>
            </a:pPr>
            <a:r>
              <a:rPr lang="ru-RU" dirty="0" smtClean="0"/>
              <a:t>первый разряд умножаем на </a:t>
            </a:r>
            <a:r>
              <a:rPr lang="ru-RU" dirty="0" smtClean="0"/>
              <a:t>10</a:t>
            </a:r>
            <a:r>
              <a:rPr lang="ru-RU" baseline="30000" dirty="0" smtClean="0"/>
              <a:t>0</a:t>
            </a:r>
            <a:r>
              <a:rPr lang="ru-RU" dirty="0" smtClean="0"/>
              <a:t> (на 1), второй </a:t>
            </a:r>
          </a:p>
          <a:p>
            <a:pPr>
              <a:buNone/>
            </a:pPr>
            <a:r>
              <a:rPr lang="ru-RU" dirty="0" smtClean="0"/>
              <a:t>– на 10</a:t>
            </a:r>
            <a:r>
              <a:rPr lang="ru-RU" baseline="30000" dirty="0" smtClean="0"/>
              <a:t>1</a:t>
            </a:r>
            <a:r>
              <a:rPr lang="ru-RU" dirty="0" smtClean="0"/>
              <a:t> (на 10), третий – на 10</a:t>
            </a:r>
            <a:r>
              <a:rPr lang="ru-RU" baseline="30000" dirty="0" smtClean="0"/>
              <a:t>2</a:t>
            </a:r>
            <a:r>
              <a:rPr lang="ru-RU" dirty="0" smtClean="0"/>
              <a:t> (на 100).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Вавилоняне же умножали на 1, 60 и з600 </a:t>
            </a:r>
          </a:p>
          <a:p>
            <a:pPr>
              <a:buNone/>
            </a:pPr>
            <a:r>
              <a:rPr lang="ru-RU" dirty="0" smtClean="0"/>
              <a:t>соответственно. А то, что у нас 1/10, у них – </a:t>
            </a:r>
          </a:p>
          <a:p>
            <a:pPr>
              <a:buNone/>
            </a:pPr>
            <a:r>
              <a:rPr lang="ru-RU" dirty="0" smtClean="0"/>
              <a:t>1/60. </a:t>
            </a:r>
          </a:p>
          <a:p>
            <a:pPr>
              <a:buNone/>
            </a:pPr>
            <a:r>
              <a:rPr lang="ru-RU" dirty="0" smtClean="0"/>
              <a:t>Значок единицы - </a:t>
            </a:r>
            <a:r>
              <a:rPr lang="en-US" dirty="0" smtClean="0"/>
              <a:t>|</a:t>
            </a:r>
            <a:r>
              <a:rPr lang="ru-RU" dirty="0" smtClean="0"/>
              <a:t>.    Значок десяти -    .</a:t>
            </a:r>
            <a:endParaRPr lang="ru-RU" dirty="0"/>
          </a:p>
        </p:txBody>
      </p:sp>
      <p:pic>
        <p:nvPicPr>
          <p:cNvPr id="15362" name="Picture 2" descr="http://upload.wikimedia.org/wikipedia/commons/thumb/1/16/Babylonian_numerals.jpg/300px-Babylonian_numeral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8" y="295265"/>
            <a:ext cx="2857500" cy="1847851"/>
          </a:xfrm>
          <a:prstGeom prst="rect">
            <a:avLst/>
          </a:prstGeom>
          <a:noFill/>
        </p:spPr>
      </p:pic>
      <p:sp>
        <p:nvSpPr>
          <p:cNvPr id="13" name="Равнобедренный треугольник 12"/>
          <p:cNvSpPr/>
          <p:nvPr/>
        </p:nvSpPr>
        <p:spPr>
          <a:xfrm flipV="1">
            <a:off x="3714744" y="6000768"/>
            <a:ext cx="214314" cy="142876"/>
          </a:xfrm>
          <a:prstGeom prst="triangle">
            <a:avLst>
              <a:gd name="adj" fmla="val 49722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1" name="Группа 20"/>
          <p:cNvGrpSpPr/>
          <p:nvPr/>
        </p:nvGrpSpPr>
        <p:grpSpPr>
          <a:xfrm>
            <a:off x="7000892" y="6072206"/>
            <a:ext cx="214314" cy="285752"/>
            <a:chOff x="2857488" y="928670"/>
            <a:chExt cx="214314" cy="28575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flipV="1">
              <a:off x="2857488" y="928670"/>
              <a:ext cx="214314" cy="14287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flipH="1" flipV="1">
              <a:off x="2857488" y="1071546"/>
              <a:ext cx="214314" cy="14287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/>
            <p:nvPr/>
          </p:nvCxnSpPr>
          <p:spPr>
            <a:xfrm rot="5400000" flipH="1" flipV="1">
              <a:off x="2857488" y="1071546"/>
              <a:ext cx="142876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5362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Вклад в математику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Вавилоняне первыми ввели обозначение </a:t>
            </a:r>
          </a:p>
          <a:p>
            <a:pPr>
              <a:buNone/>
            </a:pPr>
            <a:r>
              <a:rPr lang="ru-RU" dirty="0" smtClean="0"/>
              <a:t>среднего арифметического и Теоремы</a:t>
            </a:r>
          </a:p>
          <a:p>
            <a:pPr>
              <a:buNone/>
            </a:pPr>
            <a:r>
              <a:rPr lang="ru-RU" dirty="0" smtClean="0"/>
              <a:t>Пифагора. Они также ввели обозначение </a:t>
            </a:r>
          </a:p>
          <a:p>
            <a:pPr>
              <a:buNone/>
            </a:pPr>
            <a:r>
              <a:rPr lang="ru-RU" dirty="0" smtClean="0"/>
              <a:t>площади и объёма квадрата и куба. Как не </a:t>
            </a:r>
          </a:p>
          <a:p>
            <a:pPr>
              <a:buNone/>
            </a:pPr>
            <a:r>
              <a:rPr lang="ru-RU" dirty="0" smtClean="0"/>
              <a:t>странно, имея шестидесятеричную систему </a:t>
            </a:r>
          </a:p>
          <a:p>
            <a:pPr>
              <a:buNone/>
            </a:pPr>
            <a:r>
              <a:rPr lang="ru-RU" dirty="0" smtClean="0"/>
              <a:t>исчисления, вавилоняне также придумали </a:t>
            </a:r>
          </a:p>
          <a:p>
            <a:pPr>
              <a:buNone/>
            </a:pPr>
            <a:r>
              <a:rPr lang="ru-RU" dirty="0" smtClean="0"/>
              <a:t>проценты.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Вавилония теперь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Ныне Вавилония расположена на территории</a:t>
            </a:r>
          </a:p>
          <a:p>
            <a:pPr>
              <a:buNone/>
            </a:pPr>
            <a:r>
              <a:rPr lang="ru-RU" dirty="0" smtClean="0"/>
              <a:t>Ирака. Но кроме этого, ныне используются и </a:t>
            </a:r>
          </a:p>
          <a:p>
            <a:pPr>
              <a:buNone/>
            </a:pPr>
            <a:r>
              <a:rPr lang="ru-RU" dirty="0" smtClean="0"/>
              <a:t>обозначения, введённые ими, и их система </a:t>
            </a:r>
          </a:p>
          <a:p>
            <a:pPr>
              <a:buNone/>
            </a:pPr>
            <a:r>
              <a:rPr lang="ru-RU" dirty="0" smtClean="0"/>
              <a:t>исчисления. Да, такая неудобная система до </a:t>
            </a:r>
          </a:p>
          <a:p>
            <a:pPr>
              <a:buNone/>
            </a:pPr>
            <a:r>
              <a:rPr lang="ru-RU" dirty="0" smtClean="0"/>
              <a:t>сих пор</a:t>
            </a:r>
            <a:r>
              <a:rPr lang="ru-RU" dirty="0" smtClean="0"/>
              <a:t> </a:t>
            </a:r>
            <a:r>
              <a:rPr lang="ru-RU" dirty="0" smtClean="0"/>
              <a:t>используется. Где? 60 минут в часе, 60</a:t>
            </a:r>
          </a:p>
          <a:p>
            <a:pPr>
              <a:buNone/>
            </a:pPr>
            <a:r>
              <a:rPr lang="ru-RU" dirty="0" smtClean="0"/>
              <a:t>секунд в минуте, 360 градусов в круге.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229600" cy="1066800"/>
          </a:xfrm>
        </p:spPr>
        <p:txBody>
          <a:bodyPr/>
          <a:lstStyle/>
          <a:p>
            <a:r>
              <a:rPr lang="ru-RU" dirty="0" smtClean="0"/>
              <a:t>Тест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550070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/>
              <a:t>1)  Между какими реками расположена Вавилония?</a:t>
            </a:r>
          </a:p>
          <a:p>
            <a:pPr>
              <a:buNone/>
            </a:pPr>
            <a:r>
              <a:rPr lang="ru-RU" sz="1800" dirty="0" smtClean="0"/>
              <a:t>а) Евфрат и Нил   б) Тигр и Евфрат   в) Тигр и Нил   г) Нил и </a:t>
            </a:r>
            <a:r>
              <a:rPr lang="ru-RU" sz="1800" dirty="0" smtClean="0"/>
              <a:t>Волга</a:t>
            </a:r>
          </a:p>
          <a:p>
            <a:pPr>
              <a:buNone/>
            </a:pPr>
            <a:endParaRPr lang="ru-RU" sz="1800" dirty="0" smtClean="0"/>
          </a:p>
          <a:p>
            <a:pPr>
              <a:buNone/>
            </a:pPr>
            <a:r>
              <a:rPr lang="ru-RU" sz="1800" dirty="0" smtClean="0"/>
              <a:t>2) Какой системой исчисления пользовались вавилоняне?   </a:t>
            </a:r>
          </a:p>
          <a:p>
            <a:pPr>
              <a:buNone/>
            </a:pPr>
            <a:r>
              <a:rPr lang="ru-RU" sz="1800" dirty="0" smtClean="0"/>
              <a:t>а) 5-ричной   б) 10-ичной   в) 60-ричной   г) </a:t>
            </a:r>
            <a:r>
              <a:rPr lang="ru-RU" sz="1800" dirty="0" smtClean="0"/>
              <a:t>100-ричной</a:t>
            </a:r>
          </a:p>
          <a:p>
            <a:pPr>
              <a:buNone/>
            </a:pPr>
            <a:endParaRPr lang="ru-RU" sz="1800" dirty="0" smtClean="0"/>
          </a:p>
          <a:p>
            <a:pPr>
              <a:buNone/>
            </a:pPr>
            <a:r>
              <a:rPr lang="ru-RU" sz="1800" dirty="0" smtClean="0"/>
              <a:t>3) Какие формулы и обозначения </a:t>
            </a:r>
            <a:r>
              <a:rPr lang="ru-RU" sz="1800" dirty="0" smtClean="0"/>
              <a:t>не ввели </a:t>
            </a:r>
            <a:r>
              <a:rPr lang="ru-RU" sz="1800" dirty="0" smtClean="0"/>
              <a:t>вавилоняне?</a:t>
            </a:r>
          </a:p>
          <a:p>
            <a:pPr>
              <a:buNone/>
            </a:pPr>
            <a:r>
              <a:rPr lang="ru-RU" sz="1800" dirty="0" smtClean="0"/>
              <a:t>а) </a:t>
            </a:r>
            <a:r>
              <a:rPr lang="ru-RU" sz="1800" dirty="0" smtClean="0"/>
              <a:t>Среднее арифметическое</a:t>
            </a:r>
          </a:p>
          <a:p>
            <a:pPr>
              <a:buNone/>
            </a:pPr>
            <a:r>
              <a:rPr lang="ru-RU" sz="1800" dirty="0" smtClean="0"/>
              <a:t>б) </a:t>
            </a:r>
            <a:r>
              <a:rPr lang="ru-RU" sz="1800" dirty="0" smtClean="0"/>
              <a:t>Площадь (S)</a:t>
            </a:r>
          </a:p>
          <a:p>
            <a:pPr>
              <a:buNone/>
            </a:pPr>
            <a:r>
              <a:rPr lang="ru-RU" sz="1800" dirty="0" smtClean="0"/>
              <a:t>в) </a:t>
            </a:r>
            <a:r>
              <a:rPr lang="ru-RU" sz="1800" dirty="0" smtClean="0"/>
              <a:t>Переместительное свойство умножения (</a:t>
            </a:r>
            <a:r>
              <a:rPr lang="ru-RU" sz="1800" dirty="0" err="1" smtClean="0"/>
              <a:t>ab=ba</a:t>
            </a:r>
            <a:r>
              <a:rPr lang="ru-RU" sz="1800" dirty="0" smtClean="0"/>
              <a:t>)</a:t>
            </a:r>
          </a:p>
          <a:p>
            <a:pPr>
              <a:buNone/>
            </a:pPr>
            <a:r>
              <a:rPr lang="ru-RU" sz="1800" dirty="0" smtClean="0"/>
              <a:t>г) </a:t>
            </a:r>
            <a:r>
              <a:rPr lang="ru-RU" sz="1800" dirty="0" smtClean="0"/>
              <a:t>Теорема Пифагора (c2=a2+b2)</a:t>
            </a:r>
          </a:p>
          <a:p>
            <a:pPr>
              <a:buNone/>
            </a:pPr>
            <a:endParaRPr lang="ru-RU" sz="1800" dirty="0" smtClean="0"/>
          </a:p>
          <a:p>
            <a:pPr>
              <a:buNone/>
            </a:pPr>
            <a:r>
              <a:rPr lang="ru-RU" sz="1800" dirty="0" smtClean="0"/>
              <a:t>4) Используется ли вавилонская система исчисления сейчас?</a:t>
            </a:r>
          </a:p>
          <a:p>
            <a:pPr>
              <a:buNone/>
            </a:pPr>
            <a:r>
              <a:rPr lang="ru-RU" sz="1800" dirty="0" smtClean="0"/>
              <a:t>а) Да   б) Нет   в) В рассказе не </a:t>
            </a:r>
            <a:r>
              <a:rPr lang="ru-RU" sz="1800" dirty="0" smtClean="0"/>
              <a:t>говорилось</a:t>
            </a:r>
          </a:p>
          <a:p>
            <a:pPr>
              <a:buNone/>
            </a:pPr>
            <a:endParaRPr lang="ru-RU" sz="1800" dirty="0" smtClean="0"/>
          </a:p>
          <a:p>
            <a:pPr>
              <a:buNone/>
            </a:pPr>
            <a:r>
              <a:rPr lang="ru-RU" sz="1800" dirty="0" smtClean="0"/>
              <a:t>5) На территории какой страны расположена Вавилония сейчас?</a:t>
            </a:r>
          </a:p>
          <a:p>
            <a:pPr>
              <a:buNone/>
            </a:pPr>
            <a:r>
              <a:rPr lang="ru-RU" sz="1800" dirty="0" smtClean="0"/>
              <a:t>а) Россия   б) Ирак   в) Иран   г) Саудовская Аравия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Чему равна 1/3 и 1/5 отрезка длинной 6 км?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Чему равно </a:t>
            </a:r>
            <a:r>
              <a:rPr lang="en-US" dirty="0" smtClean="0"/>
              <a:t>c-b-a</a:t>
            </a:r>
            <a:r>
              <a:rPr lang="ru-RU" dirty="0" smtClean="0"/>
              <a:t>, если </a:t>
            </a:r>
            <a:r>
              <a:rPr lang="en-US" dirty="0" smtClean="0"/>
              <a:t>c=a+b</a:t>
            </a:r>
            <a:r>
              <a:rPr lang="ru-RU" dirty="0" smtClean="0"/>
              <a:t>?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52</TotalTime>
  <Words>348</Words>
  <Application>Microsoft Office PowerPoint</Application>
  <PresentationFormat>Экран (4:3)</PresentationFormat>
  <Paragraphs>55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Городская</vt:lpstr>
      <vt:lpstr>Слайд 1</vt:lpstr>
      <vt:lpstr>Вавилония</vt:lpstr>
      <vt:lpstr>Цифры Вавилонии</vt:lpstr>
      <vt:lpstr>Вклад в математику</vt:lpstr>
      <vt:lpstr>Вавилония теперь</vt:lpstr>
      <vt:lpstr>Тест</vt:lpstr>
      <vt:lpstr>Задачи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Albert</dc:creator>
  <cp:lastModifiedBy>Albert</cp:lastModifiedBy>
  <cp:revision>6</cp:revision>
  <dcterms:created xsi:type="dcterms:W3CDTF">2011-04-26T04:13:29Z</dcterms:created>
  <dcterms:modified xsi:type="dcterms:W3CDTF">2011-04-26T05:06:22Z</dcterms:modified>
</cp:coreProperties>
</file>