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30"/>
  </p:notesMasterIdLst>
  <p:sldIdLst>
    <p:sldId id="324" r:id="rId2"/>
    <p:sldId id="325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71" r:id="rId14"/>
    <p:sldId id="267" r:id="rId15"/>
    <p:sldId id="268" r:id="rId16"/>
    <p:sldId id="269" r:id="rId17"/>
    <p:sldId id="301" r:id="rId18"/>
    <p:sldId id="272" r:id="rId19"/>
    <p:sldId id="274" r:id="rId20"/>
    <p:sldId id="275" r:id="rId21"/>
    <p:sldId id="273" r:id="rId22"/>
    <p:sldId id="276" r:id="rId23"/>
    <p:sldId id="277" r:id="rId24"/>
    <p:sldId id="278" r:id="rId25"/>
    <p:sldId id="279" r:id="rId26"/>
    <p:sldId id="280" r:id="rId27"/>
    <p:sldId id="281" r:id="rId28"/>
    <p:sldId id="282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outlineView">
  <p:normalViewPr>
    <p:restoredLeft sz="34615" autoAdjust="0"/>
    <p:restoredTop sz="86441" autoAdjust="0"/>
  </p:normalViewPr>
  <p:slideViewPr>
    <p:cSldViewPr>
      <p:cViewPr>
        <p:scale>
          <a:sx n="73" d="100"/>
          <a:sy n="73" d="100"/>
        </p:scale>
        <p:origin x="-354" y="-5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156A54-5FEA-4844-89F4-9921A512D31E}" type="datetimeFigureOut">
              <a:rPr lang="ru-RU" smtClean="0"/>
              <a:pPr/>
              <a:t>31.07.2012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4286EB-5B5E-4CD5-821E-34698FEC1FC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Распады кварков очень просты, но в них есть одно исключение и два замечания: кварк </a:t>
            </a:r>
            <a:r>
              <a:rPr lang="en-US" dirty="0" smtClean="0"/>
              <a:t>s</a:t>
            </a:r>
            <a:r>
              <a:rPr lang="ru-RU" dirty="0" smtClean="0"/>
              <a:t> может образовать</a:t>
            </a:r>
            <a:r>
              <a:rPr lang="ru-RU" baseline="0" dirty="0" smtClean="0"/>
              <a:t> и кварк </a:t>
            </a:r>
            <a:r>
              <a:rPr lang="en-US" baseline="0" dirty="0" smtClean="0"/>
              <a:t>u</a:t>
            </a:r>
            <a:r>
              <a:rPr lang="ru-RU" baseline="0" dirty="0" smtClean="0"/>
              <a:t> и кварк </a:t>
            </a:r>
            <a:r>
              <a:rPr lang="en-US" baseline="0" dirty="0" smtClean="0"/>
              <a:t>c</a:t>
            </a:r>
            <a:r>
              <a:rPr lang="ru-RU" baseline="0" dirty="0" smtClean="0"/>
              <a:t>, а также кварк </a:t>
            </a:r>
            <a:r>
              <a:rPr lang="en-US" baseline="0" dirty="0" smtClean="0"/>
              <a:t>s</a:t>
            </a:r>
            <a:r>
              <a:rPr lang="ru-RU" baseline="0" dirty="0" smtClean="0"/>
              <a:t> может превратиться в кварк </a:t>
            </a:r>
            <a:r>
              <a:rPr lang="en-US" baseline="0" dirty="0" smtClean="0"/>
              <a:t>c</a:t>
            </a:r>
            <a:r>
              <a:rPr lang="ru-RU" baseline="0" dirty="0" smtClean="0"/>
              <a:t> только при сообщении некоторого количества энергии, также как и </a:t>
            </a:r>
            <a:r>
              <a:rPr lang="en-US" baseline="0" dirty="0" smtClean="0"/>
              <a:t>u</a:t>
            </a:r>
            <a:r>
              <a:rPr lang="ru-RU" baseline="0" dirty="0" smtClean="0"/>
              <a:t> кварк станет </a:t>
            </a:r>
            <a:r>
              <a:rPr lang="en-US" baseline="0" dirty="0" smtClean="0"/>
              <a:t>d</a:t>
            </a:r>
            <a:r>
              <a:rPr lang="ru-RU" baseline="0" dirty="0" smtClean="0"/>
              <a:t> кварком только при переизбытке энергии. Конечно же, соответствующие </a:t>
            </a:r>
            <a:r>
              <a:rPr lang="ru-RU" baseline="0" dirty="0" err="1" smtClean="0"/>
              <a:t>антикварки</a:t>
            </a:r>
            <a:r>
              <a:rPr lang="ru-RU" baseline="0" dirty="0" smtClean="0"/>
              <a:t> будут образовывать соответствующие </a:t>
            </a:r>
            <a:r>
              <a:rPr lang="ru-RU" baseline="0" dirty="0" err="1" smtClean="0"/>
              <a:t>антикварки</a:t>
            </a:r>
            <a:r>
              <a:rPr lang="ru-RU" baseline="0" dirty="0" smtClean="0"/>
              <a:t> с переменой знака </a:t>
            </a:r>
            <a:r>
              <a:rPr lang="en-US" baseline="0" dirty="0" smtClean="0"/>
              <a:t>W-</a:t>
            </a:r>
            <a:r>
              <a:rPr lang="ru-RU" baseline="0" dirty="0" smtClean="0"/>
              <a:t>бозона. Здесь и далее все распады будут показаны на примере положительных частиц. Также, прошу заметить, что в дальнейшем в нашей презентации будет показан полный распад, посему распад кварка </a:t>
            </a:r>
            <a:r>
              <a:rPr lang="en-US" baseline="0" dirty="0" smtClean="0"/>
              <a:t>t</a:t>
            </a:r>
            <a:r>
              <a:rPr lang="ru-RU" baseline="0" dirty="0" smtClean="0"/>
              <a:t> (который, кстати, не может образовать не одного бариона или мезона из-за своей титанической массы) при обычной энергии будет выглядеть так.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4286EB-5B5E-4CD5-821E-34698FEC1FC4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E4D49-D667-4D66-B47A-441DE34C7F15}" type="datetimeFigureOut">
              <a:rPr lang="ru-RU" smtClean="0"/>
              <a:pPr/>
              <a:t>31.07.2012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06235-593B-4A15-8E12-F37333253B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E4D49-D667-4D66-B47A-441DE34C7F15}" type="datetimeFigureOut">
              <a:rPr lang="ru-RU" smtClean="0"/>
              <a:pPr/>
              <a:t>31.07.2012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06235-593B-4A15-8E12-F37333253B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E4D49-D667-4D66-B47A-441DE34C7F15}" type="datetimeFigureOut">
              <a:rPr lang="ru-RU" smtClean="0"/>
              <a:pPr/>
              <a:t>31.07.2012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06235-593B-4A15-8E12-F37333253B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E4D49-D667-4D66-B47A-441DE34C7F15}" type="datetimeFigureOut">
              <a:rPr lang="ru-RU" smtClean="0"/>
              <a:pPr/>
              <a:t>31.07.2012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06235-593B-4A15-8E12-F37333253B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E4D49-D667-4D66-B47A-441DE34C7F15}" type="datetimeFigureOut">
              <a:rPr lang="ru-RU" smtClean="0"/>
              <a:pPr/>
              <a:t>31.07.2012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06235-593B-4A15-8E12-F37333253B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E4D49-D667-4D66-B47A-441DE34C7F15}" type="datetimeFigureOut">
              <a:rPr lang="ru-RU" smtClean="0"/>
              <a:pPr/>
              <a:t>31.07.2012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06235-593B-4A15-8E12-F37333253B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E4D49-D667-4D66-B47A-441DE34C7F15}" type="datetimeFigureOut">
              <a:rPr lang="ru-RU" smtClean="0"/>
              <a:pPr/>
              <a:t>31.07.2012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06235-593B-4A15-8E12-F37333253B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E4D49-D667-4D66-B47A-441DE34C7F15}" type="datetimeFigureOut">
              <a:rPr lang="ru-RU" smtClean="0"/>
              <a:pPr/>
              <a:t>31.07.2012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06235-593B-4A15-8E12-F37333253B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E4D49-D667-4D66-B47A-441DE34C7F15}" type="datetimeFigureOut">
              <a:rPr lang="ru-RU" smtClean="0"/>
              <a:pPr/>
              <a:t>31.07.2012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06235-593B-4A15-8E12-F37333253B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E4D49-D667-4D66-B47A-441DE34C7F15}" type="datetimeFigureOut">
              <a:rPr lang="ru-RU" smtClean="0"/>
              <a:pPr/>
              <a:t>31.07.2012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06235-593B-4A15-8E12-F37333253B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E4D49-D667-4D66-B47A-441DE34C7F15}" type="datetimeFigureOut">
              <a:rPr lang="ru-RU" smtClean="0"/>
              <a:pPr/>
              <a:t>31.07.2012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06235-593B-4A15-8E12-F37333253B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E4D49-D667-4D66-B47A-441DE34C7F15}" type="datetimeFigureOut">
              <a:rPr lang="ru-RU" smtClean="0"/>
              <a:pPr/>
              <a:t>31.07.2012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706235-593B-4A15-8E12-F37333253B2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Частицы. Распад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err="1" smtClean="0"/>
              <a:t>Феймановские</a:t>
            </a:r>
            <a:r>
              <a:rPr lang="ru-RU" dirty="0" smtClean="0"/>
              <a:t> диаграммы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86" name="Picture 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5907" y="0"/>
            <a:ext cx="65921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Кварки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(q)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59" name="Группа 58"/>
          <p:cNvGrpSpPr/>
          <p:nvPr/>
        </p:nvGrpSpPr>
        <p:grpSpPr>
          <a:xfrm>
            <a:off x="5357818" y="3415729"/>
            <a:ext cx="2000264" cy="1013403"/>
            <a:chOff x="785786" y="1928802"/>
            <a:chExt cx="2000264" cy="1013403"/>
          </a:xfrm>
        </p:grpSpPr>
        <p:sp>
          <p:nvSpPr>
            <p:cNvPr id="7" name="TextBox 6"/>
            <p:cNvSpPr txBox="1"/>
            <p:nvPr/>
          </p:nvSpPr>
          <p:spPr>
            <a:xfrm>
              <a:off x="785786" y="1928802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9" name="Прямая соединительная линия 8"/>
            <p:cNvCxnSpPr>
              <a:stCxn id="7" idx="3"/>
              <a:endCxn id="10" idx="1"/>
            </p:cNvCxnSpPr>
            <p:nvPr/>
          </p:nvCxnSpPr>
          <p:spPr>
            <a:xfrm>
              <a:off x="1142976" y="2221190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1857356" y="1928802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>
                  <a:latin typeface="Times New Roman" pitchFamily="18" charset="0"/>
                  <a:cs typeface="Times New Roman" pitchFamily="18" charset="0"/>
                </a:rPr>
                <a:t>d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6" name="Прямая соединительная линия 15"/>
            <p:cNvCxnSpPr>
              <a:stCxn id="7" idx="3"/>
              <a:endCxn id="19" idx="1"/>
            </p:cNvCxnSpPr>
            <p:nvPr/>
          </p:nvCxnSpPr>
          <p:spPr>
            <a:xfrm>
              <a:off x="1142976" y="2221190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/>
            <p:cNvSpPr txBox="1"/>
            <p:nvPr/>
          </p:nvSpPr>
          <p:spPr>
            <a:xfrm>
              <a:off x="1857356" y="2357430"/>
              <a:ext cx="9286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lang="ru-RU" sz="3200" baseline="30000" dirty="0" smtClean="0"/>
                <a:t>+</a:t>
              </a:r>
              <a:endParaRPr lang="ru-RU" sz="3200" dirty="0"/>
            </a:p>
          </p:txBody>
        </p:sp>
      </p:grpSp>
      <p:grpSp>
        <p:nvGrpSpPr>
          <p:cNvPr id="66" name="Группа 65"/>
          <p:cNvGrpSpPr/>
          <p:nvPr/>
        </p:nvGrpSpPr>
        <p:grpSpPr>
          <a:xfrm>
            <a:off x="7500958" y="3415729"/>
            <a:ext cx="2000264" cy="1013403"/>
            <a:chOff x="2571736" y="1928802"/>
            <a:chExt cx="2000264" cy="1013403"/>
          </a:xfrm>
        </p:grpSpPr>
        <p:sp>
          <p:nvSpPr>
            <p:cNvPr id="34" name="TextBox 33"/>
            <p:cNvSpPr txBox="1"/>
            <p:nvPr/>
          </p:nvSpPr>
          <p:spPr>
            <a:xfrm>
              <a:off x="2571736" y="1928802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>
                  <a:latin typeface="Times New Roman" pitchFamily="18" charset="0"/>
                  <a:cs typeface="Times New Roman" pitchFamily="18" charset="0"/>
                </a:rPr>
                <a:t>d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60" name="Группа 59"/>
            <p:cNvGrpSpPr/>
            <p:nvPr/>
          </p:nvGrpSpPr>
          <p:grpSpPr>
            <a:xfrm>
              <a:off x="2928926" y="1928802"/>
              <a:ext cx="1643074" cy="1013403"/>
              <a:chOff x="2928926" y="1928802"/>
              <a:chExt cx="1643074" cy="1013403"/>
            </a:xfrm>
          </p:grpSpPr>
          <p:cxnSp>
            <p:nvCxnSpPr>
              <p:cNvPr id="35" name="Прямая соединительная линия 34"/>
              <p:cNvCxnSpPr>
                <a:stCxn id="34" idx="3"/>
                <a:endCxn id="36" idx="1"/>
              </p:cNvCxnSpPr>
              <p:nvPr/>
            </p:nvCxnSpPr>
            <p:spPr>
              <a:xfrm>
                <a:off x="2928926" y="2221190"/>
                <a:ext cx="71438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6" name="TextBox 35"/>
              <p:cNvSpPr txBox="1"/>
              <p:nvPr/>
            </p:nvSpPr>
            <p:spPr>
              <a:xfrm>
                <a:off x="3643306" y="1928802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u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cxnSp>
            <p:nvCxnSpPr>
              <p:cNvPr id="37" name="Прямая соединительная линия 36"/>
              <p:cNvCxnSpPr>
                <a:stCxn id="34" idx="3"/>
                <a:endCxn id="38" idx="1"/>
              </p:cNvCxnSpPr>
              <p:nvPr/>
            </p:nvCxnSpPr>
            <p:spPr>
              <a:xfrm>
                <a:off x="2928926" y="2221190"/>
                <a:ext cx="714380" cy="428628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8" name="TextBox 37"/>
              <p:cNvSpPr txBox="1"/>
              <p:nvPr/>
            </p:nvSpPr>
            <p:spPr>
              <a:xfrm>
                <a:off x="3643306" y="2357430"/>
                <a:ext cx="92869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W</a:t>
                </a:r>
                <a:r>
                  <a:rPr lang="en-US" sz="3200" baseline="30000" dirty="0" smtClean="0"/>
                  <a:t>-</a:t>
                </a:r>
                <a:endParaRPr lang="ru-RU" sz="3200" dirty="0"/>
              </a:p>
            </p:txBody>
          </p:sp>
        </p:grpSp>
      </p:grpSp>
      <p:grpSp>
        <p:nvGrpSpPr>
          <p:cNvPr id="99" name="Группа 98"/>
          <p:cNvGrpSpPr/>
          <p:nvPr/>
        </p:nvGrpSpPr>
        <p:grpSpPr>
          <a:xfrm>
            <a:off x="-32" y="2428868"/>
            <a:ext cx="5214974" cy="1013403"/>
            <a:chOff x="714348" y="4429132"/>
            <a:chExt cx="5214974" cy="1013403"/>
          </a:xfrm>
        </p:grpSpPr>
        <p:sp>
          <p:nvSpPr>
            <p:cNvPr id="76" name="TextBox 75"/>
            <p:cNvSpPr txBox="1"/>
            <p:nvPr/>
          </p:nvSpPr>
          <p:spPr>
            <a:xfrm>
              <a:off x="714348" y="4429132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t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77" name="Прямая соединительная линия 76"/>
            <p:cNvCxnSpPr>
              <a:stCxn id="76" idx="3"/>
              <a:endCxn id="78" idx="1"/>
            </p:cNvCxnSpPr>
            <p:nvPr/>
          </p:nvCxnSpPr>
          <p:spPr>
            <a:xfrm>
              <a:off x="1071538" y="4721520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TextBox 77"/>
            <p:cNvSpPr txBox="1"/>
            <p:nvPr/>
          </p:nvSpPr>
          <p:spPr>
            <a:xfrm>
              <a:off x="1785918" y="4429132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>
                  <a:latin typeface="Times New Roman" pitchFamily="18" charset="0"/>
                  <a:cs typeface="Times New Roman" pitchFamily="18" charset="0"/>
                </a:rPr>
                <a:t>b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79" name="Прямая соединительная линия 78"/>
            <p:cNvCxnSpPr>
              <a:stCxn id="76" idx="3"/>
              <a:endCxn id="80" idx="1"/>
            </p:cNvCxnSpPr>
            <p:nvPr/>
          </p:nvCxnSpPr>
          <p:spPr>
            <a:xfrm>
              <a:off x="1071538" y="4721520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0" name="TextBox 79"/>
            <p:cNvSpPr txBox="1"/>
            <p:nvPr/>
          </p:nvSpPr>
          <p:spPr>
            <a:xfrm>
              <a:off x="1785918" y="4857760"/>
              <a:ext cx="9286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lang="en-US" sz="3200" baseline="30000" dirty="0" smtClean="0"/>
                <a:t>+</a:t>
              </a:r>
              <a:endParaRPr lang="ru-RU" sz="3200" dirty="0"/>
            </a:p>
          </p:txBody>
        </p:sp>
        <p:cxnSp>
          <p:nvCxnSpPr>
            <p:cNvPr id="83" name="Прямая соединительная линия 82"/>
            <p:cNvCxnSpPr>
              <a:endCxn id="84" idx="1"/>
            </p:cNvCxnSpPr>
            <p:nvPr/>
          </p:nvCxnSpPr>
          <p:spPr>
            <a:xfrm>
              <a:off x="2143108" y="4721520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TextBox 83"/>
            <p:cNvSpPr txBox="1"/>
            <p:nvPr/>
          </p:nvSpPr>
          <p:spPr>
            <a:xfrm>
              <a:off x="2857488" y="4429132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c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85" name="Прямая соединительная линия 84"/>
            <p:cNvCxnSpPr>
              <a:endCxn id="86" idx="1"/>
            </p:cNvCxnSpPr>
            <p:nvPr/>
          </p:nvCxnSpPr>
          <p:spPr>
            <a:xfrm>
              <a:off x="2143108" y="4721520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TextBox 85"/>
            <p:cNvSpPr txBox="1"/>
            <p:nvPr/>
          </p:nvSpPr>
          <p:spPr>
            <a:xfrm>
              <a:off x="2857488" y="4857760"/>
              <a:ext cx="9286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lang="en-US" sz="3200" baseline="30000" dirty="0" smtClean="0"/>
                <a:t>-</a:t>
              </a:r>
              <a:endParaRPr lang="ru-RU" sz="3200" dirty="0"/>
            </a:p>
          </p:txBody>
        </p:sp>
        <p:cxnSp>
          <p:nvCxnSpPr>
            <p:cNvPr id="89" name="Прямая соединительная линия 88"/>
            <p:cNvCxnSpPr>
              <a:endCxn id="90" idx="1"/>
            </p:cNvCxnSpPr>
            <p:nvPr/>
          </p:nvCxnSpPr>
          <p:spPr>
            <a:xfrm>
              <a:off x="3214678" y="4721520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0" name="TextBox 89"/>
            <p:cNvSpPr txBox="1"/>
            <p:nvPr/>
          </p:nvSpPr>
          <p:spPr>
            <a:xfrm>
              <a:off x="3929058" y="4429132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>
                  <a:latin typeface="Times New Roman" pitchFamily="18" charset="0"/>
                  <a:cs typeface="Times New Roman" pitchFamily="18" charset="0"/>
                </a:rPr>
                <a:t>s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91" name="Прямая соединительная линия 90"/>
            <p:cNvCxnSpPr>
              <a:endCxn id="92" idx="1"/>
            </p:cNvCxnSpPr>
            <p:nvPr/>
          </p:nvCxnSpPr>
          <p:spPr>
            <a:xfrm>
              <a:off x="3214678" y="4721520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TextBox 91"/>
            <p:cNvSpPr txBox="1"/>
            <p:nvPr/>
          </p:nvSpPr>
          <p:spPr>
            <a:xfrm>
              <a:off x="3929058" y="4857760"/>
              <a:ext cx="9286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lang="en-US" sz="3200" baseline="30000" dirty="0" smtClean="0"/>
                <a:t>+</a:t>
              </a:r>
              <a:endParaRPr lang="ru-RU" sz="3200" dirty="0"/>
            </a:p>
          </p:txBody>
        </p:sp>
        <p:cxnSp>
          <p:nvCxnSpPr>
            <p:cNvPr id="95" name="Прямая соединительная линия 94"/>
            <p:cNvCxnSpPr>
              <a:endCxn id="96" idx="1"/>
            </p:cNvCxnSpPr>
            <p:nvPr/>
          </p:nvCxnSpPr>
          <p:spPr>
            <a:xfrm>
              <a:off x="4286248" y="4721520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TextBox 95"/>
            <p:cNvSpPr txBox="1"/>
            <p:nvPr/>
          </p:nvSpPr>
          <p:spPr>
            <a:xfrm>
              <a:off x="5000628" y="4429132"/>
              <a:ext cx="785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97" name="Прямая соединительная линия 96"/>
            <p:cNvCxnSpPr>
              <a:endCxn id="98" idx="1"/>
            </p:cNvCxnSpPr>
            <p:nvPr/>
          </p:nvCxnSpPr>
          <p:spPr>
            <a:xfrm>
              <a:off x="4286248" y="4721520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" name="TextBox 97"/>
            <p:cNvSpPr txBox="1"/>
            <p:nvPr/>
          </p:nvSpPr>
          <p:spPr>
            <a:xfrm>
              <a:off x="5000628" y="4857760"/>
              <a:ext cx="9286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lang="en-US" sz="3200" baseline="30000" dirty="0" smtClean="0"/>
                <a:t>-</a:t>
              </a:r>
              <a:endParaRPr lang="ru-RU" sz="3200" dirty="0"/>
            </a:p>
          </p:txBody>
        </p:sp>
      </p:grpSp>
      <p:grpSp>
        <p:nvGrpSpPr>
          <p:cNvPr id="69" name="Группа 68"/>
          <p:cNvGrpSpPr/>
          <p:nvPr/>
        </p:nvGrpSpPr>
        <p:grpSpPr>
          <a:xfrm>
            <a:off x="-32" y="3415729"/>
            <a:ext cx="3071834" cy="1013403"/>
            <a:chOff x="2857488" y="4429132"/>
            <a:chExt cx="3071834" cy="1013403"/>
          </a:xfrm>
        </p:grpSpPr>
        <p:sp>
          <p:nvSpPr>
            <p:cNvPr id="87" name="TextBox 86"/>
            <p:cNvSpPr txBox="1"/>
            <p:nvPr/>
          </p:nvSpPr>
          <p:spPr>
            <a:xfrm>
              <a:off x="2857488" y="4429132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c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94" name="Прямая соединительная линия 93"/>
            <p:cNvCxnSpPr>
              <a:endCxn id="100" idx="1"/>
            </p:cNvCxnSpPr>
            <p:nvPr/>
          </p:nvCxnSpPr>
          <p:spPr>
            <a:xfrm>
              <a:off x="3214678" y="4721520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0" name="TextBox 99"/>
            <p:cNvSpPr txBox="1"/>
            <p:nvPr/>
          </p:nvSpPr>
          <p:spPr>
            <a:xfrm>
              <a:off x="3929058" y="4429132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>
                  <a:latin typeface="Times New Roman" pitchFamily="18" charset="0"/>
                  <a:cs typeface="Times New Roman" pitchFamily="18" charset="0"/>
                </a:rPr>
                <a:t>s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01" name="Прямая соединительная линия 100"/>
            <p:cNvCxnSpPr>
              <a:endCxn id="102" idx="1"/>
            </p:cNvCxnSpPr>
            <p:nvPr/>
          </p:nvCxnSpPr>
          <p:spPr>
            <a:xfrm>
              <a:off x="3214678" y="4721520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" name="TextBox 101"/>
            <p:cNvSpPr txBox="1"/>
            <p:nvPr/>
          </p:nvSpPr>
          <p:spPr>
            <a:xfrm>
              <a:off x="3929058" y="4857760"/>
              <a:ext cx="9286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lang="en-US" sz="3200" baseline="30000" dirty="0" smtClean="0"/>
                <a:t>+</a:t>
              </a:r>
              <a:endParaRPr lang="ru-RU" sz="3200" dirty="0"/>
            </a:p>
          </p:txBody>
        </p:sp>
        <p:cxnSp>
          <p:nvCxnSpPr>
            <p:cNvPr id="103" name="Прямая соединительная линия 102"/>
            <p:cNvCxnSpPr>
              <a:endCxn id="104" idx="1"/>
            </p:cNvCxnSpPr>
            <p:nvPr/>
          </p:nvCxnSpPr>
          <p:spPr>
            <a:xfrm>
              <a:off x="4286248" y="4721520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" name="TextBox 103"/>
            <p:cNvSpPr txBox="1"/>
            <p:nvPr/>
          </p:nvSpPr>
          <p:spPr>
            <a:xfrm>
              <a:off x="5000628" y="4429132"/>
              <a:ext cx="785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05" name="Прямая соединительная линия 104"/>
            <p:cNvCxnSpPr>
              <a:endCxn id="106" idx="1"/>
            </p:cNvCxnSpPr>
            <p:nvPr/>
          </p:nvCxnSpPr>
          <p:spPr>
            <a:xfrm>
              <a:off x="4286248" y="4721520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6" name="TextBox 105"/>
            <p:cNvSpPr txBox="1"/>
            <p:nvPr/>
          </p:nvSpPr>
          <p:spPr>
            <a:xfrm>
              <a:off x="5000628" y="4857760"/>
              <a:ext cx="9286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lang="en-US" sz="3200" baseline="30000" dirty="0" smtClean="0"/>
                <a:t>-</a:t>
              </a:r>
              <a:endParaRPr lang="ru-RU" sz="3200" dirty="0"/>
            </a:p>
          </p:txBody>
        </p:sp>
      </p:grpSp>
      <p:grpSp>
        <p:nvGrpSpPr>
          <p:cNvPr id="107" name="Группа 106"/>
          <p:cNvGrpSpPr/>
          <p:nvPr/>
        </p:nvGrpSpPr>
        <p:grpSpPr>
          <a:xfrm>
            <a:off x="5357818" y="2428868"/>
            <a:ext cx="4143404" cy="1013403"/>
            <a:chOff x="1785918" y="4429132"/>
            <a:chExt cx="4143404" cy="1013403"/>
          </a:xfrm>
        </p:grpSpPr>
        <p:sp>
          <p:nvSpPr>
            <p:cNvPr id="108" name="TextBox 107"/>
            <p:cNvSpPr txBox="1"/>
            <p:nvPr/>
          </p:nvSpPr>
          <p:spPr>
            <a:xfrm>
              <a:off x="1785918" y="4429132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>
                  <a:latin typeface="Times New Roman" pitchFamily="18" charset="0"/>
                  <a:cs typeface="Times New Roman" pitchFamily="18" charset="0"/>
                </a:rPr>
                <a:t>b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10" name="Прямая соединительная линия 109"/>
            <p:cNvCxnSpPr>
              <a:endCxn id="111" idx="1"/>
            </p:cNvCxnSpPr>
            <p:nvPr/>
          </p:nvCxnSpPr>
          <p:spPr>
            <a:xfrm>
              <a:off x="2143108" y="4721520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1" name="TextBox 110"/>
            <p:cNvSpPr txBox="1"/>
            <p:nvPr/>
          </p:nvSpPr>
          <p:spPr>
            <a:xfrm>
              <a:off x="2857488" y="4429132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c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12" name="Прямая соединительная линия 111"/>
            <p:cNvCxnSpPr>
              <a:endCxn id="113" idx="1"/>
            </p:cNvCxnSpPr>
            <p:nvPr/>
          </p:nvCxnSpPr>
          <p:spPr>
            <a:xfrm>
              <a:off x="2143108" y="4721520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" name="TextBox 112"/>
            <p:cNvSpPr txBox="1"/>
            <p:nvPr/>
          </p:nvSpPr>
          <p:spPr>
            <a:xfrm>
              <a:off x="2857488" y="4857760"/>
              <a:ext cx="9286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lang="en-US" sz="3200" baseline="30000" dirty="0" smtClean="0"/>
                <a:t>-</a:t>
              </a:r>
              <a:endParaRPr lang="ru-RU" sz="3200" dirty="0"/>
            </a:p>
          </p:txBody>
        </p:sp>
        <p:cxnSp>
          <p:nvCxnSpPr>
            <p:cNvPr id="114" name="Прямая соединительная линия 113"/>
            <p:cNvCxnSpPr>
              <a:endCxn id="115" idx="1"/>
            </p:cNvCxnSpPr>
            <p:nvPr/>
          </p:nvCxnSpPr>
          <p:spPr>
            <a:xfrm>
              <a:off x="3214678" y="4721520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5" name="TextBox 114"/>
            <p:cNvSpPr txBox="1"/>
            <p:nvPr/>
          </p:nvSpPr>
          <p:spPr>
            <a:xfrm>
              <a:off x="3929058" y="4429132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>
                  <a:latin typeface="Times New Roman" pitchFamily="18" charset="0"/>
                  <a:cs typeface="Times New Roman" pitchFamily="18" charset="0"/>
                </a:rPr>
                <a:t>s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16" name="Прямая соединительная линия 115"/>
            <p:cNvCxnSpPr>
              <a:endCxn id="117" idx="1"/>
            </p:cNvCxnSpPr>
            <p:nvPr/>
          </p:nvCxnSpPr>
          <p:spPr>
            <a:xfrm>
              <a:off x="3214678" y="4721520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7" name="TextBox 116"/>
            <p:cNvSpPr txBox="1"/>
            <p:nvPr/>
          </p:nvSpPr>
          <p:spPr>
            <a:xfrm>
              <a:off x="3929058" y="4857760"/>
              <a:ext cx="9286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lang="en-US" sz="3200" baseline="30000" dirty="0" smtClean="0"/>
                <a:t>+</a:t>
              </a:r>
              <a:endParaRPr lang="ru-RU" sz="3200" dirty="0"/>
            </a:p>
          </p:txBody>
        </p:sp>
        <p:cxnSp>
          <p:nvCxnSpPr>
            <p:cNvPr id="118" name="Прямая соединительная линия 117"/>
            <p:cNvCxnSpPr>
              <a:endCxn id="119" idx="1"/>
            </p:cNvCxnSpPr>
            <p:nvPr/>
          </p:nvCxnSpPr>
          <p:spPr>
            <a:xfrm>
              <a:off x="4286248" y="4721520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9" name="TextBox 118"/>
            <p:cNvSpPr txBox="1"/>
            <p:nvPr/>
          </p:nvSpPr>
          <p:spPr>
            <a:xfrm>
              <a:off x="5000628" y="4429132"/>
              <a:ext cx="785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20" name="Прямая соединительная линия 119"/>
            <p:cNvCxnSpPr>
              <a:endCxn id="121" idx="1"/>
            </p:cNvCxnSpPr>
            <p:nvPr/>
          </p:nvCxnSpPr>
          <p:spPr>
            <a:xfrm>
              <a:off x="4286248" y="4721520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TextBox 120"/>
            <p:cNvSpPr txBox="1"/>
            <p:nvPr/>
          </p:nvSpPr>
          <p:spPr>
            <a:xfrm>
              <a:off x="5000628" y="4857760"/>
              <a:ext cx="9286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lang="en-US" sz="3200" baseline="30000" dirty="0" smtClean="0"/>
                <a:t>-</a:t>
              </a:r>
              <a:endParaRPr lang="ru-RU" sz="3200" dirty="0"/>
            </a:p>
          </p:txBody>
        </p:sp>
      </p:grpSp>
      <p:grpSp>
        <p:nvGrpSpPr>
          <p:cNvPr id="122" name="Группа 121"/>
          <p:cNvGrpSpPr/>
          <p:nvPr/>
        </p:nvGrpSpPr>
        <p:grpSpPr>
          <a:xfrm>
            <a:off x="3214678" y="3415729"/>
            <a:ext cx="2000264" cy="1013403"/>
            <a:chOff x="3929058" y="4429132"/>
            <a:chExt cx="2000264" cy="1013403"/>
          </a:xfrm>
        </p:grpSpPr>
        <p:sp>
          <p:nvSpPr>
            <p:cNvPr id="126" name="TextBox 125"/>
            <p:cNvSpPr txBox="1"/>
            <p:nvPr/>
          </p:nvSpPr>
          <p:spPr>
            <a:xfrm>
              <a:off x="3929058" y="4429132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>
                  <a:latin typeface="Times New Roman" pitchFamily="18" charset="0"/>
                  <a:cs typeface="Times New Roman" pitchFamily="18" charset="0"/>
                </a:rPr>
                <a:t>s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29" name="Прямая соединительная линия 128"/>
            <p:cNvCxnSpPr>
              <a:endCxn id="130" idx="1"/>
            </p:cNvCxnSpPr>
            <p:nvPr/>
          </p:nvCxnSpPr>
          <p:spPr>
            <a:xfrm>
              <a:off x="4286248" y="4721520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0" name="TextBox 129"/>
            <p:cNvSpPr txBox="1"/>
            <p:nvPr/>
          </p:nvSpPr>
          <p:spPr>
            <a:xfrm>
              <a:off x="5000628" y="4429132"/>
              <a:ext cx="785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r>
                <a:rPr lang="ru-RU" sz="3200" dirty="0" smtClean="0">
                  <a:latin typeface="Times New Roman" pitchFamily="18" charset="0"/>
                  <a:cs typeface="Times New Roman" pitchFamily="18" charset="0"/>
                </a:rPr>
                <a:t>/</a:t>
              </a:r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c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31" name="Прямая соединительная линия 130"/>
            <p:cNvCxnSpPr>
              <a:endCxn id="132" idx="1"/>
            </p:cNvCxnSpPr>
            <p:nvPr/>
          </p:nvCxnSpPr>
          <p:spPr>
            <a:xfrm>
              <a:off x="4286248" y="4721520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2" name="TextBox 131"/>
            <p:cNvSpPr txBox="1"/>
            <p:nvPr/>
          </p:nvSpPr>
          <p:spPr>
            <a:xfrm>
              <a:off x="5000628" y="4857760"/>
              <a:ext cx="9286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lang="en-US" sz="3200" baseline="30000" dirty="0" smtClean="0"/>
                <a:t>-</a:t>
              </a:r>
              <a:endParaRPr lang="ru-RU" sz="32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Лептоны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(l)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78" name="Группа 77"/>
          <p:cNvGrpSpPr/>
          <p:nvPr/>
        </p:nvGrpSpPr>
        <p:grpSpPr>
          <a:xfrm>
            <a:off x="1643042" y="1779291"/>
            <a:ext cx="3214710" cy="1026674"/>
            <a:chOff x="1643042" y="1779291"/>
            <a:chExt cx="3214710" cy="1026674"/>
          </a:xfrm>
        </p:grpSpPr>
        <p:sp>
          <p:nvSpPr>
            <p:cNvPr id="36" name="Прямоугольник 35"/>
            <p:cNvSpPr/>
            <p:nvPr/>
          </p:nvSpPr>
          <p:spPr>
            <a:xfrm>
              <a:off x="1643042" y="2207919"/>
              <a:ext cx="571504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32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µ</a:t>
              </a:r>
              <a:r>
                <a:rPr lang="en-US" sz="3200" baseline="300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-</a:t>
              </a:r>
              <a:endPara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37" name="Прямая соединительная линия 36"/>
            <p:cNvCxnSpPr/>
            <p:nvPr/>
          </p:nvCxnSpPr>
          <p:spPr>
            <a:xfrm>
              <a:off x="2214546" y="2493671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TextBox 37"/>
            <p:cNvSpPr txBox="1"/>
            <p:nvPr/>
          </p:nvSpPr>
          <p:spPr>
            <a:xfrm>
              <a:off x="2928926" y="1792562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3200" baseline="-25000" dirty="0" smtClean="0">
                  <a:latin typeface="Times New Roman" pitchFamily="18" charset="0"/>
                  <a:cs typeface="Times New Roman" pitchFamily="18" charset="0"/>
                </a:rPr>
                <a:t>µ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39" name="Прямая соединительная линия 38"/>
            <p:cNvCxnSpPr/>
            <p:nvPr/>
          </p:nvCxnSpPr>
          <p:spPr>
            <a:xfrm flipV="1">
              <a:off x="2214546" y="2065043"/>
              <a:ext cx="714380" cy="4284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TextBox 39"/>
            <p:cNvSpPr txBox="1"/>
            <p:nvPr/>
          </p:nvSpPr>
          <p:spPr>
            <a:xfrm>
              <a:off x="2928926" y="2221190"/>
              <a:ext cx="785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lang="en-US" sz="3200" baseline="30000" dirty="0" smtClean="0">
                  <a:latin typeface="Times New Roman" pitchFamily="18" charset="0"/>
                  <a:cs typeface="Times New Roman" pitchFamily="18" charset="0"/>
                </a:rPr>
                <a:t>-</a:t>
              </a:r>
              <a:r>
                <a:rPr lang="ru-RU" sz="3200" baseline="30000" dirty="0" smtClean="0"/>
                <a:t> </a:t>
              </a:r>
              <a:endParaRPr lang="ru-RU" sz="3200" dirty="0"/>
            </a:p>
          </p:txBody>
        </p:sp>
        <p:cxnSp>
          <p:nvCxnSpPr>
            <p:cNvPr id="41" name="Прямая соединительная линия 40"/>
            <p:cNvCxnSpPr/>
            <p:nvPr/>
          </p:nvCxnSpPr>
          <p:spPr>
            <a:xfrm>
              <a:off x="3571868" y="2520213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Прямая соединительная линия 41"/>
            <p:cNvCxnSpPr/>
            <p:nvPr/>
          </p:nvCxnSpPr>
          <p:spPr>
            <a:xfrm rot="10800000" flipH="1">
              <a:off x="4392000" y="1948709"/>
              <a:ext cx="18000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Прямая соединительная линия 42"/>
            <p:cNvCxnSpPr/>
            <p:nvPr/>
          </p:nvCxnSpPr>
          <p:spPr>
            <a:xfrm flipV="1">
              <a:off x="3571868" y="2078314"/>
              <a:ext cx="714380" cy="4284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Прямоугольник 43"/>
            <p:cNvSpPr/>
            <p:nvPr/>
          </p:nvSpPr>
          <p:spPr>
            <a:xfrm>
              <a:off x="4286248" y="2221190"/>
              <a:ext cx="458780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32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e</a:t>
              </a:r>
              <a:r>
                <a:rPr lang="en-US" sz="3200" baseline="30000" dirty="0" smtClean="0">
                  <a:solidFill>
                    <a:prstClr val="black"/>
                  </a:solidFill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-</a:t>
              </a:r>
              <a:endParaRPr lang="ru-RU" dirty="0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4286248" y="1779291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err="1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3200" baseline="-25000" dirty="0" err="1" smtClean="0">
                  <a:latin typeface="Times New Roman" pitchFamily="18" charset="0"/>
                  <a:cs typeface="Times New Roman" pitchFamily="18" charset="0"/>
                </a:rPr>
                <a:t>e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81" name="Группа 80"/>
          <p:cNvGrpSpPr/>
          <p:nvPr/>
        </p:nvGrpSpPr>
        <p:grpSpPr>
          <a:xfrm>
            <a:off x="1714480" y="2922299"/>
            <a:ext cx="5786478" cy="1026674"/>
            <a:chOff x="1714480" y="2922299"/>
            <a:chExt cx="5786478" cy="1026674"/>
          </a:xfrm>
        </p:grpSpPr>
        <p:sp>
          <p:nvSpPr>
            <p:cNvPr id="48" name="TextBox 47"/>
            <p:cNvSpPr txBox="1"/>
            <p:nvPr/>
          </p:nvSpPr>
          <p:spPr>
            <a:xfrm>
              <a:off x="2928926" y="2935570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l-GR" sz="3200" baseline="-25000" dirty="0" smtClean="0">
                  <a:latin typeface="Times New Roman" pitchFamily="18" charset="0"/>
                  <a:cs typeface="Times New Roman" pitchFamily="18" charset="0"/>
                </a:rPr>
                <a:t>τ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4286248" y="2922299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3200" baseline="-25000" dirty="0" smtClean="0">
                  <a:latin typeface="Times New Roman" pitchFamily="18" charset="0"/>
                  <a:cs typeface="Times New Roman" pitchFamily="18" charset="0"/>
                </a:rPr>
                <a:t>µ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5572132" y="2935570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3200" baseline="-25000" dirty="0" smtClean="0">
                  <a:latin typeface="Times New Roman" pitchFamily="18" charset="0"/>
                  <a:cs typeface="Times New Roman" pitchFamily="18" charset="0"/>
                </a:rPr>
                <a:t>µ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80" name="Группа 79"/>
            <p:cNvGrpSpPr/>
            <p:nvPr/>
          </p:nvGrpSpPr>
          <p:grpSpPr>
            <a:xfrm>
              <a:off x="1714480" y="3091717"/>
              <a:ext cx="5673754" cy="857256"/>
              <a:chOff x="1714480" y="3091717"/>
              <a:chExt cx="5673754" cy="857256"/>
            </a:xfrm>
          </p:grpSpPr>
          <p:sp>
            <p:nvSpPr>
              <p:cNvPr id="46" name="Прямоугольник 45"/>
              <p:cNvSpPr/>
              <p:nvPr/>
            </p:nvSpPr>
            <p:spPr>
              <a:xfrm>
                <a:off x="1714480" y="3337656"/>
                <a:ext cx="500066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l-GR" sz="3200" dirty="0" smtClean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τ</a:t>
                </a:r>
                <a:r>
                  <a:rPr lang="en-US" sz="3200" baseline="30000" dirty="0" smtClean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-</a:t>
                </a:r>
                <a:endParaRPr lang="ru-RU" sz="9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cxnSp>
            <p:nvCxnSpPr>
              <p:cNvPr id="47" name="Прямая соединительная линия 46"/>
              <p:cNvCxnSpPr/>
              <p:nvPr/>
            </p:nvCxnSpPr>
            <p:spPr>
              <a:xfrm>
                <a:off x="2214546" y="3636679"/>
                <a:ext cx="714380" cy="1588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Прямая соединительная линия 48"/>
              <p:cNvCxnSpPr/>
              <p:nvPr/>
            </p:nvCxnSpPr>
            <p:spPr>
              <a:xfrm flipV="1">
                <a:off x="2214546" y="3208051"/>
                <a:ext cx="714380" cy="4284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0" name="TextBox 49"/>
              <p:cNvSpPr txBox="1"/>
              <p:nvPr/>
            </p:nvSpPr>
            <p:spPr>
              <a:xfrm>
                <a:off x="2928926" y="3364198"/>
                <a:ext cx="78581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W</a:t>
                </a:r>
                <a:r>
                  <a:rPr lang="en-US" sz="3200" baseline="30000" dirty="0" smtClean="0">
                    <a:latin typeface="Times New Roman" pitchFamily="18" charset="0"/>
                    <a:cs typeface="Times New Roman" pitchFamily="18" charset="0"/>
                  </a:rPr>
                  <a:t>-</a:t>
                </a:r>
                <a:r>
                  <a:rPr lang="ru-RU" sz="3200" baseline="30000" dirty="0" smtClean="0"/>
                  <a:t> </a:t>
                </a:r>
                <a:endParaRPr lang="ru-RU" sz="3200" dirty="0"/>
              </a:p>
            </p:txBody>
          </p:sp>
          <p:cxnSp>
            <p:nvCxnSpPr>
              <p:cNvPr id="51" name="Прямая соединительная линия 50"/>
              <p:cNvCxnSpPr/>
              <p:nvPr/>
            </p:nvCxnSpPr>
            <p:spPr>
              <a:xfrm>
                <a:off x="3571868" y="3663221"/>
                <a:ext cx="71438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Прямая соединительная линия 51"/>
              <p:cNvCxnSpPr/>
              <p:nvPr/>
            </p:nvCxnSpPr>
            <p:spPr>
              <a:xfrm rot="10800000" flipH="1">
                <a:off x="4392000" y="3091717"/>
                <a:ext cx="18000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Прямая соединительная линия 52"/>
              <p:cNvCxnSpPr/>
              <p:nvPr/>
            </p:nvCxnSpPr>
            <p:spPr>
              <a:xfrm flipV="1">
                <a:off x="3571868" y="3221322"/>
                <a:ext cx="714380" cy="4284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4" name="Прямоугольник 53"/>
              <p:cNvSpPr/>
              <p:nvPr/>
            </p:nvSpPr>
            <p:spPr>
              <a:xfrm>
                <a:off x="4286248" y="3364198"/>
                <a:ext cx="513282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3200" dirty="0" smtClean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µ</a:t>
                </a:r>
                <a:r>
                  <a:rPr lang="en-US" sz="3200" baseline="30000" dirty="0" smtClean="0">
                    <a:solidFill>
                      <a:prstClr val="black"/>
                    </a:solidFill>
                    <a:latin typeface="Times New Roman" pitchFamily="18" charset="0"/>
                    <a:ea typeface="Calibri" pitchFamily="34" charset="0"/>
                    <a:cs typeface="Times New Roman" pitchFamily="18" charset="0"/>
                  </a:rPr>
                  <a:t>-</a:t>
                </a:r>
                <a:endParaRPr lang="ru-RU" dirty="0"/>
              </a:p>
            </p:txBody>
          </p:sp>
          <p:cxnSp>
            <p:nvCxnSpPr>
              <p:cNvPr id="57" name="Прямая соединительная линия 56"/>
              <p:cNvCxnSpPr/>
              <p:nvPr/>
            </p:nvCxnSpPr>
            <p:spPr>
              <a:xfrm>
                <a:off x="4857752" y="3636679"/>
                <a:ext cx="714380" cy="1588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Прямая соединительная линия 58"/>
              <p:cNvCxnSpPr/>
              <p:nvPr/>
            </p:nvCxnSpPr>
            <p:spPr>
              <a:xfrm flipV="1">
                <a:off x="4857752" y="3208051"/>
                <a:ext cx="714380" cy="4284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0" name="TextBox 59"/>
              <p:cNvSpPr txBox="1"/>
              <p:nvPr/>
            </p:nvSpPr>
            <p:spPr>
              <a:xfrm>
                <a:off x="5572132" y="3364198"/>
                <a:ext cx="78581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W</a:t>
                </a:r>
                <a:r>
                  <a:rPr lang="en-US" sz="3200" baseline="30000" dirty="0" smtClean="0">
                    <a:latin typeface="Times New Roman" pitchFamily="18" charset="0"/>
                    <a:cs typeface="Times New Roman" pitchFamily="18" charset="0"/>
                  </a:rPr>
                  <a:t>-</a:t>
                </a:r>
                <a:r>
                  <a:rPr lang="ru-RU" sz="3200" baseline="30000" dirty="0" smtClean="0"/>
                  <a:t> </a:t>
                </a:r>
                <a:endParaRPr lang="ru-RU" sz="3200" dirty="0"/>
              </a:p>
            </p:txBody>
          </p:sp>
          <p:cxnSp>
            <p:nvCxnSpPr>
              <p:cNvPr id="61" name="Прямая соединительная линия 60"/>
              <p:cNvCxnSpPr/>
              <p:nvPr/>
            </p:nvCxnSpPr>
            <p:spPr>
              <a:xfrm>
                <a:off x="6215074" y="3663221"/>
                <a:ext cx="71438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Прямая соединительная линия 61"/>
              <p:cNvCxnSpPr/>
              <p:nvPr/>
            </p:nvCxnSpPr>
            <p:spPr>
              <a:xfrm rot="10800000" flipH="1">
                <a:off x="7035206" y="3091717"/>
                <a:ext cx="18000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Прямая соединительная линия 62"/>
              <p:cNvCxnSpPr/>
              <p:nvPr/>
            </p:nvCxnSpPr>
            <p:spPr>
              <a:xfrm flipV="1">
                <a:off x="6215074" y="3221322"/>
                <a:ext cx="714380" cy="4284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4" name="Прямоугольник 63"/>
              <p:cNvSpPr/>
              <p:nvPr/>
            </p:nvSpPr>
            <p:spPr>
              <a:xfrm>
                <a:off x="6929454" y="3364198"/>
                <a:ext cx="458780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3200" dirty="0" smtClean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e</a:t>
                </a:r>
                <a:r>
                  <a:rPr lang="en-US" sz="3200" baseline="30000" dirty="0" smtClean="0">
                    <a:solidFill>
                      <a:prstClr val="black"/>
                    </a:solidFill>
                    <a:latin typeface="Times New Roman" pitchFamily="18" charset="0"/>
                    <a:ea typeface="Calibri" pitchFamily="34" charset="0"/>
                    <a:cs typeface="Times New Roman" pitchFamily="18" charset="0"/>
                  </a:rPr>
                  <a:t>-</a:t>
                </a:r>
                <a:endParaRPr lang="ru-RU" dirty="0"/>
              </a:p>
            </p:txBody>
          </p:sp>
        </p:grpSp>
        <p:sp>
          <p:nvSpPr>
            <p:cNvPr id="65" name="TextBox 64"/>
            <p:cNvSpPr txBox="1"/>
            <p:nvPr/>
          </p:nvSpPr>
          <p:spPr>
            <a:xfrm>
              <a:off x="6929454" y="2922299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err="1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3200" baseline="-25000" dirty="0" err="1" smtClean="0">
                  <a:latin typeface="Times New Roman" pitchFamily="18" charset="0"/>
                  <a:cs typeface="Times New Roman" pitchFamily="18" charset="0"/>
                </a:rPr>
                <a:t>e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79" name="Группа 78"/>
          <p:cNvGrpSpPr/>
          <p:nvPr/>
        </p:nvGrpSpPr>
        <p:grpSpPr>
          <a:xfrm>
            <a:off x="1714480" y="4065307"/>
            <a:ext cx="3143272" cy="1013403"/>
            <a:chOff x="1714480" y="4065307"/>
            <a:chExt cx="3143272" cy="1013403"/>
          </a:xfrm>
        </p:grpSpPr>
        <p:sp>
          <p:nvSpPr>
            <p:cNvPr id="66" name="Прямоугольник 65"/>
            <p:cNvSpPr/>
            <p:nvPr/>
          </p:nvSpPr>
          <p:spPr>
            <a:xfrm>
              <a:off x="1714480" y="4480664"/>
              <a:ext cx="50006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l-GR" sz="32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τ</a:t>
              </a:r>
              <a:r>
                <a:rPr lang="en-US" sz="3200" baseline="300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-</a:t>
              </a:r>
              <a:endPara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67" name="Прямая соединительная линия 66"/>
            <p:cNvCxnSpPr/>
            <p:nvPr/>
          </p:nvCxnSpPr>
          <p:spPr>
            <a:xfrm>
              <a:off x="2214546" y="4766416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TextBox 67"/>
            <p:cNvSpPr txBox="1"/>
            <p:nvPr/>
          </p:nvSpPr>
          <p:spPr>
            <a:xfrm>
              <a:off x="2928926" y="4065307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l-GR" sz="3200" baseline="-25000" dirty="0" smtClean="0">
                  <a:latin typeface="Times New Roman" pitchFamily="18" charset="0"/>
                  <a:cs typeface="Times New Roman" pitchFamily="18" charset="0"/>
                </a:rPr>
                <a:t>τ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69" name="Прямая соединительная линия 68"/>
            <p:cNvCxnSpPr/>
            <p:nvPr/>
          </p:nvCxnSpPr>
          <p:spPr>
            <a:xfrm flipV="1">
              <a:off x="2214546" y="4337788"/>
              <a:ext cx="714380" cy="4284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TextBox 69"/>
            <p:cNvSpPr txBox="1"/>
            <p:nvPr/>
          </p:nvSpPr>
          <p:spPr>
            <a:xfrm>
              <a:off x="2928926" y="4493935"/>
              <a:ext cx="785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lang="en-US" sz="3200" baseline="30000" dirty="0" smtClean="0">
                  <a:latin typeface="Times New Roman" pitchFamily="18" charset="0"/>
                  <a:cs typeface="Times New Roman" pitchFamily="18" charset="0"/>
                </a:rPr>
                <a:t>-</a:t>
              </a:r>
              <a:r>
                <a:rPr lang="ru-RU" sz="3200" baseline="30000" dirty="0" smtClean="0"/>
                <a:t> </a:t>
              </a:r>
              <a:endParaRPr lang="ru-RU" sz="3200" dirty="0"/>
            </a:p>
          </p:txBody>
        </p:sp>
        <p:cxnSp>
          <p:nvCxnSpPr>
            <p:cNvPr id="71" name="Прямая соединительная линия 70"/>
            <p:cNvCxnSpPr/>
            <p:nvPr/>
          </p:nvCxnSpPr>
          <p:spPr>
            <a:xfrm>
              <a:off x="3571868" y="4792958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Прямая соединительная линия 71"/>
            <p:cNvCxnSpPr/>
            <p:nvPr/>
          </p:nvCxnSpPr>
          <p:spPr>
            <a:xfrm rot="10800000" flipH="1">
              <a:off x="4392000" y="4221454"/>
              <a:ext cx="18000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Прямая соединительная линия 72"/>
            <p:cNvCxnSpPr/>
            <p:nvPr/>
          </p:nvCxnSpPr>
          <p:spPr>
            <a:xfrm flipV="1">
              <a:off x="3571868" y="4351059"/>
              <a:ext cx="714380" cy="4284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Прямоугольник 73"/>
            <p:cNvSpPr/>
            <p:nvPr/>
          </p:nvSpPr>
          <p:spPr>
            <a:xfrm>
              <a:off x="4286248" y="4493935"/>
              <a:ext cx="458780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32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e</a:t>
              </a:r>
              <a:r>
                <a:rPr lang="en-US" sz="3200" baseline="30000" dirty="0" smtClean="0">
                  <a:solidFill>
                    <a:prstClr val="black"/>
                  </a:solidFill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-</a:t>
              </a:r>
              <a:endParaRPr lang="ru-RU" dirty="0"/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4286248" y="4065307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err="1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3200" baseline="-25000" dirty="0" err="1" smtClean="0">
                  <a:latin typeface="Times New Roman" pitchFamily="18" charset="0"/>
                  <a:cs typeface="Times New Roman" pitchFamily="18" charset="0"/>
                </a:rPr>
                <a:t>e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Бозоны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9" name="Группа 48"/>
          <p:cNvGrpSpPr/>
          <p:nvPr/>
        </p:nvGrpSpPr>
        <p:grpSpPr>
          <a:xfrm>
            <a:off x="1071538" y="1285860"/>
            <a:ext cx="1857388" cy="1013403"/>
            <a:chOff x="1357290" y="2000240"/>
            <a:chExt cx="1857388" cy="1013403"/>
          </a:xfrm>
        </p:grpSpPr>
        <p:sp>
          <p:nvSpPr>
            <p:cNvPr id="3" name="TextBox 2"/>
            <p:cNvSpPr txBox="1"/>
            <p:nvPr/>
          </p:nvSpPr>
          <p:spPr>
            <a:xfrm>
              <a:off x="1357290" y="2000240"/>
              <a:ext cx="785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kumimoji="0" lang="ru-RU" sz="3200" b="0" i="0" u="none" strike="noStrike" cap="none" normalizeH="0" baseline="30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+</a:t>
              </a:r>
              <a:r>
                <a:rPr lang="ru-RU" sz="3200" baseline="30000" dirty="0" smtClean="0"/>
                <a:t> </a:t>
              </a:r>
              <a:endParaRPr lang="ru-RU" sz="3200" dirty="0"/>
            </a:p>
          </p:txBody>
        </p:sp>
        <p:cxnSp>
          <p:nvCxnSpPr>
            <p:cNvPr id="4" name="Прямая соединительная линия 3"/>
            <p:cNvCxnSpPr/>
            <p:nvPr/>
          </p:nvCxnSpPr>
          <p:spPr>
            <a:xfrm>
              <a:off x="2000232" y="2285992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Прямая соединительная линия 4"/>
            <p:cNvCxnSpPr/>
            <p:nvPr/>
          </p:nvCxnSpPr>
          <p:spPr>
            <a:xfrm>
              <a:off x="2000232" y="2285992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Box 5"/>
            <p:cNvSpPr txBox="1"/>
            <p:nvPr/>
          </p:nvSpPr>
          <p:spPr>
            <a:xfrm>
              <a:off x="2714612" y="2000240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l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714612" y="2428868"/>
              <a:ext cx="500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err="1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3200" baseline="-25000" dirty="0" err="1" smtClean="0">
                  <a:latin typeface="Times New Roman" pitchFamily="18" charset="0"/>
                  <a:cs typeface="Times New Roman" pitchFamily="18" charset="0"/>
                </a:rPr>
                <a:t>l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50" name="Группа 49"/>
          <p:cNvGrpSpPr/>
          <p:nvPr/>
        </p:nvGrpSpPr>
        <p:grpSpPr>
          <a:xfrm>
            <a:off x="2786050" y="1285860"/>
            <a:ext cx="1857388" cy="1013403"/>
            <a:chOff x="3143240" y="2000240"/>
            <a:chExt cx="1857388" cy="1013403"/>
          </a:xfrm>
        </p:grpSpPr>
        <p:sp>
          <p:nvSpPr>
            <p:cNvPr id="13" name="TextBox 12"/>
            <p:cNvSpPr txBox="1"/>
            <p:nvPr/>
          </p:nvSpPr>
          <p:spPr>
            <a:xfrm>
              <a:off x="3143240" y="2000240"/>
              <a:ext cx="785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kumimoji="0" lang="ru-RU" sz="3200" b="0" i="0" u="none" strike="noStrike" cap="none" normalizeH="0" baseline="30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+</a:t>
              </a:r>
              <a:r>
                <a:rPr lang="ru-RU" sz="3200" baseline="30000" dirty="0" smtClean="0"/>
                <a:t> </a:t>
              </a:r>
              <a:endParaRPr lang="ru-RU" sz="3200" dirty="0"/>
            </a:p>
          </p:txBody>
        </p:sp>
        <p:cxnSp>
          <p:nvCxnSpPr>
            <p:cNvPr id="14" name="Прямая соединительная линия 13"/>
            <p:cNvCxnSpPr/>
            <p:nvPr/>
          </p:nvCxnSpPr>
          <p:spPr>
            <a:xfrm>
              <a:off x="3786182" y="2285992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я соединительная линия 14"/>
            <p:cNvCxnSpPr/>
            <p:nvPr/>
          </p:nvCxnSpPr>
          <p:spPr>
            <a:xfrm>
              <a:off x="3786182" y="2285992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/>
            <p:cNvSpPr txBox="1"/>
            <p:nvPr/>
          </p:nvSpPr>
          <p:spPr>
            <a:xfrm>
              <a:off x="4500562" y="2000240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500562" y="2428868"/>
              <a:ext cx="500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d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8" name="Прямая соединительная линия 17"/>
            <p:cNvCxnSpPr/>
            <p:nvPr/>
          </p:nvCxnSpPr>
          <p:spPr>
            <a:xfrm rot="10800000" flipH="1">
              <a:off x="4606314" y="2641593"/>
              <a:ext cx="18000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Группа 50"/>
          <p:cNvGrpSpPr/>
          <p:nvPr/>
        </p:nvGrpSpPr>
        <p:grpSpPr>
          <a:xfrm>
            <a:off x="4500562" y="1285860"/>
            <a:ext cx="1857388" cy="1013403"/>
            <a:chOff x="5000628" y="2058407"/>
            <a:chExt cx="1857388" cy="1013403"/>
          </a:xfrm>
        </p:grpSpPr>
        <p:sp>
          <p:nvSpPr>
            <p:cNvPr id="19" name="TextBox 18"/>
            <p:cNvSpPr txBox="1"/>
            <p:nvPr/>
          </p:nvSpPr>
          <p:spPr>
            <a:xfrm>
              <a:off x="5000628" y="2058407"/>
              <a:ext cx="785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kumimoji="0" lang="ru-RU" sz="3200" b="0" i="0" u="none" strike="noStrike" cap="none" normalizeH="0" baseline="30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+</a:t>
              </a:r>
              <a:r>
                <a:rPr lang="ru-RU" sz="3200" baseline="30000" dirty="0" smtClean="0"/>
                <a:t> </a:t>
              </a:r>
              <a:endParaRPr lang="ru-RU" sz="3200" dirty="0"/>
            </a:p>
          </p:txBody>
        </p:sp>
        <p:cxnSp>
          <p:nvCxnSpPr>
            <p:cNvPr id="20" name="Прямая соединительная линия 19"/>
            <p:cNvCxnSpPr/>
            <p:nvPr/>
          </p:nvCxnSpPr>
          <p:spPr>
            <a:xfrm>
              <a:off x="5643570" y="2344159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>
              <a:off x="5643570" y="2344159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6357950" y="2058407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357950" y="2487035"/>
              <a:ext cx="500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s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24" name="Прямая соединительная линия 23"/>
            <p:cNvCxnSpPr/>
            <p:nvPr/>
          </p:nvCxnSpPr>
          <p:spPr>
            <a:xfrm rot="10800000" flipH="1">
              <a:off x="6429388" y="2699760"/>
              <a:ext cx="18000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Группа 51"/>
          <p:cNvGrpSpPr/>
          <p:nvPr/>
        </p:nvGrpSpPr>
        <p:grpSpPr>
          <a:xfrm>
            <a:off x="6215074" y="1285860"/>
            <a:ext cx="1857388" cy="1000132"/>
            <a:chOff x="6786578" y="2071678"/>
            <a:chExt cx="1857388" cy="1000132"/>
          </a:xfrm>
        </p:grpSpPr>
        <p:sp>
          <p:nvSpPr>
            <p:cNvPr id="25" name="TextBox 24"/>
            <p:cNvSpPr txBox="1"/>
            <p:nvPr/>
          </p:nvSpPr>
          <p:spPr>
            <a:xfrm>
              <a:off x="6786578" y="2071678"/>
              <a:ext cx="785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kumimoji="0" lang="ru-RU" sz="3200" b="0" i="0" u="none" strike="noStrike" cap="none" normalizeH="0" baseline="30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+</a:t>
              </a:r>
              <a:r>
                <a:rPr lang="ru-RU" sz="3200" baseline="30000" dirty="0" smtClean="0"/>
                <a:t> </a:t>
              </a:r>
              <a:endParaRPr lang="ru-RU" sz="3200" dirty="0"/>
            </a:p>
          </p:txBody>
        </p:sp>
        <p:cxnSp>
          <p:nvCxnSpPr>
            <p:cNvPr id="26" name="Прямая соединительная линия 25"/>
            <p:cNvCxnSpPr/>
            <p:nvPr/>
          </p:nvCxnSpPr>
          <p:spPr>
            <a:xfrm>
              <a:off x="7429520" y="2357430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Прямая соединительная линия 26"/>
            <p:cNvCxnSpPr/>
            <p:nvPr/>
          </p:nvCxnSpPr>
          <p:spPr>
            <a:xfrm>
              <a:off x="7429520" y="2357430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/>
            <p:cNvSpPr txBox="1"/>
            <p:nvPr/>
          </p:nvSpPr>
          <p:spPr>
            <a:xfrm>
              <a:off x="8143900" y="2071678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8143900" y="2487035"/>
              <a:ext cx="500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b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30" name="Прямая соединительная линия 29"/>
            <p:cNvCxnSpPr/>
            <p:nvPr/>
          </p:nvCxnSpPr>
          <p:spPr>
            <a:xfrm rot="10800000" flipH="1">
              <a:off x="8249652" y="2713032"/>
              <a:ext cx="18000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Группа 52"/>
          <p:cNvGrpSpPr/>
          <p:nvPr/>
        </p:nvGrpSpPr>
        <p:grpSpPr>
          <a:xfrm>
            <a:off x="1071538" y="2357430"/>
            <a:ext cx="1857388" cy="1000132"/>
            <a:chOff x="1357290" y="3143248"/>
            <a:chExt cx="1857388" cy="1000132"/>
          </a:xfrm>
        </p:grpSpPr>
        <p:sp>
          <p:nvSpPr>
            <p:cNvPr id="31" name="TextBox 30"/>
            <p:cNvSpPr txBox="1"/>
            <p:nvPr/>
          </p:nvSpPr>
          <p:spPr>
            <a:xfrm>
              <a:off x="1357290" y="3143248"/>
              <a:ext cx="785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kumimoji="0" lang="ru-RU" sz="3200" b="0" i="0" u="none" strike="noStrike" cap="none" normalizeH="0" baseline="30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+</a:t>
              </a:r>
              <a:r>
                <a:rPr lang="ru-RU" sz="3200" baseline="30000" dirty="0" smtClean="0"/>
                <a:t> </a:t>
              </a:r>
              <a:endParaRPr lang="ru-RU" sz="3200" dirty="0"/>
            </a:p>
          </p:txBody>
        </p:sp>
        <p:cxnSp>
          <p:nvCxnSpPr>
            <p:cNvPr id="32" name="Прямая соединительная линия 31"/>
            <p:cNvCxnSpPr/>
            <p:nvPr/>
          </p:nvCxnSpPr>
          <p:spPr>
            <a:xfrm>
              <a:off x="2000232" y="3429000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Прямая соединительная линия 32"/>
            <p:cNvCxnSpPr/>
            <p:nvPr/>
          </p:nvCxnSpPr>
          <p:spPr>
            <a:xfrm>
              <a:off x="2000232" y="3429000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Box 33"/>
            <p:cNvSpPr txBox="1"/>
            <p:nvPr/>
          </p:nvSpPr>
          <p:spPr>
            <a:xfrm>
              <a:off x="2714612" y="3143248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c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714612" y="3558605"/>
              <a:ext cx="500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d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36" name="Прямая соединительная линия 35"/>
            <p:cNvCxnSpPr/>
            <p:nvPr/>
          </p:nvCxnSpPr>
          <p:spPr>
            <a:xfrm rot="10800000" flipH="1">
              <a:off x="2820364" y="3784602"/>
              <a:ext cx="18000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Группа 53"/>
          <p:cNvGrpSpPr/>
          <p:nvPr/>
        </p:nvGrpSpPr>
        <p:grpSpPr>
          <a:xfrm>
            <a:off x="2786050" y="2357430"/>
            <a:ext cx="1857388" cy="1000132"/>
            <a:chOff x="3143240" y="3143248"/>
            <a:chExt cx="1857388" cy="1000132"/>
          </a:xfrm>
        </p:grpSpPr>
        <p:sp>
          <p:nvSpPr>
            <p:cNvPr id="37" name="TextBox 36"/>
            <p:cNvSpPr txBox="1"/>
            <p:nvPr/>
          </p:nvSpPr>
          <p:spPr>
            <a:xfrm>
              <a:off x="3143240" y="3143248"/>
              <a:ext cx="785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kumimoji="0" lang="ru-RU" sz="3200" b="0" i="0" u="none" strike="noStrike" cap="none" normalizeH="0" baseline="30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+</a:t>
              </a:r>
              <a:r>
                <a:rPr lang="ru-RU" sz="3200" baseline="30000" dirty="0" smtClean="0"/>
                <a:t> </a:t>
              </a:r>
              <a:endParaRPr lang="ru-RU" sz="3200" dirty="0"/>
            </a:p>
          </p:txBody>
        </p:sp>
        <p:cxnSp>
          <p:nvCxnSpPr>
            <p:cNvPr id="38" name="Прямая соединительная линия 37"/>
            <p:cNvCxnSpPr/>
            <p:nvPr/>
          </p:nvCxnSpPr>
          <p:spPr>
            <a:xfrm>
              <a:off x="3786182" y="3429000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Прямая соединительная линия 38"/>
            <p:cNvCxnSpPr/>
            <p:nvPr/>
          </p:nvCxnSpPr>
          <p:spPr>
            <a:xfrm>
              <a:off x="3786182" y="3429000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TextBox 39"/>
            <p:cNvSpPr txBox="1"/>
            <p:nvPr/>
          </p:nvSpPr>
          <p:spPr>
            <a:xfrm>
              <a:off x="4500562" y="3143248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c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4500562" y="3558605"/>
              <a:ext cx="500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s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42" name="Прямая соединительная линия 41"/>
            <p:cNvCxnSpPr/>
            <p:nvPr/>
          </p:nvCxnSpPr>
          <p:spPr>
            <a:xfrm rot="10800000" flipH="1">
              <a:off x="4572000" y="3784602"/>
              <a:ext cx="18000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" name="Группа 54"/>
          <p:cNvGrpSpPr/>
          <p:nvPr/>
        </p:nvGrpSpPr>
        <p:grpSpPr>
          <a:xfrm>
            <a:off x="4500562" y="2357430"/>
            <a:ext cx="1857388" cy="1000132"/>
            <a:chOff x="5072066" y="3143248"/>
            <a:chExt cx="1857388" cy="1000132"/>
          </a:xfrm>
        </p:grpSpPr>
        <p:sp>
          <p:nvSpPr>
            <p:cNvPr id="43" name="TextBox 42"/>
            <p:cNvSpPr txBox="1"/>
            <p:nvPr/>
          </p:nvSpPr>
          <p:spPr>
            <a:xfrm>
              <a:off x="5072066" y="3143248"/>
              <a:ext cx="785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kumimoji="0" lang="ru-RU" sz="3200" b="0" i="0" u="none" strike="noStrike" cap="none" normalizeH="0" baseline="30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+</a:t>
              </a:r>
              <a:r>
                <a:rPr lang="ru-RU" sz="3200" baseline="30000" dirty="0" smtClean="0"/>
                <a:t> </a:t>
              </a:r>
              <a:endParaRPr lang="ru-RU" sz="3200" dirty="0"/>
            </a:p>
          </p:txBody>
        </p:sp>
        <p:cxnSp>
          <p:nvCxnSpPr>
            <p:cNvPr id="44" name="Прямая соединительная линия 43"/>
            <p:cNvCxnSpPr/>
            <p:nvPr/>
          </p:nvCxnSpPr>
          <p:spPr>
            <a:xfrm>
              <a:off x="5715008" y="3429000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Прямая соединительная линия 44"/>
            <p:cNvCxnSpPr/>
            <p:nvPr/>
          </p:nvCxnSpPr>
          <p:spPr>
            <a:xfrm>
              <a:off x="5715008" y="3429000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45"/>
            <p:cNvSpPr txBox="1"/>
            <p:nvPr/>
          </p:nvSpPr>
          <p:spPr>
            <a:xfrm>
              <a:off x="6429388" y="3143248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c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6429388" y="3558605"/>
              <a:ext cx="500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b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48" name="Прямая соединительная линия 47"/>
            <p:cNvCxnSpPr/>
            <p:nvPr/>
          </p:nvCxnSpPr>
          <p:spPr>
            <a:xfrm rot="10800000" flipH="1">
              <a:off x="6535140" y="3784602"/>
              <a:ext cx="18000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8" name="Группа 107"/>
          <p:cNvGrpSpPr/>
          <p:nvPr/>
        </p:nvGrpSpPr>
        <p:grpSpPr>
          <a:xfrm>
            <a:off x="3428992" y="3429000"/>
            <a:ext cx="2214578" cy="1013403"/>
            <a:chOff x="1500134" y="4929198"/>
            <a:chExt cx="2214578" cy="1013403"/>
          </a:xfrm>
        </p:grpSpPr>
        <p:sp>
          <p:nvSpPr>
            <p:cNvPr id="67" name="TextBox 66"/>
            <p:cNvSpPr txBox="1"/>
            <p:nvPr/>
          </p:nvSpPr>
          <p:spPr>
            <a:xfrm>
              <a:off x="3143208" y="4987365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l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05" name="Группа 104"/>
            <p:cNvGrpSpPr/>
            <p:nvPr/>
          </p:nvGrpSpPr>
          <p:grpSpPr>
            <a:xfrm>
              <a:off x="1500134" y="4929198"/>
              <a:ext cx="1941554" cy="1013403"/>
              <a:chOff x="1500134" y="4929198"/>
              <a:chExt cx="1941554" cy="1013403"/>
            </a:xfrm>
          </p:grpSpPr>
          <p:cxnSp>
            <p:nvCxnSpPr>
              <p:cNvPr id="58" name="Прямая соединительная линия 57"/>
              <p:cNvCxnSpPr/>
              <p:nvPr/>
            </p:nvCxnSpPr>
            <p:spPr>
              <a:xfrm rot="10800000" flipH="1">
                <a:off x="1605886" y="5557280"/>
                <a:ext cx="18000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9" name="TextBox 58"/>
              <p:cNvSpPr txBox="1"/>
              <p:nvPr/>
            </p:nvSpPr>
            <p:spPr>
              <a:xfrm>
                <a:off x="1500134" y="4974094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q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0" name="TextBox 59"/>
              <p:cNvSpPr txBox="1"/>
              <p:nvPr/>
            </p:nvSpPr>
            <p:spPr>
              <a:xfrm>
                <a:off x="1500134" y="5344555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q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cxnSp>
            <p:nvCxnSpPr>
              <p:cNvPr id="61" name="Прямая соединительная линия 60"/>
              <p:cNvCxnSpPr/>
              <p:nvPr/>
            </p:nvCxnSpPr>
            <p:spPr>
              <a:xfrm>
                <a:off x="1857324" y="5249264"/>
                <a:ext cx="285752" cy="180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Прямая соединительная линия 61"/>
              <p:cNvCxnSpPr/>
              <p:nvPr/>
            </p:nvCxnSpPr>
            <p:spPr>
              <a:xfrm flipV="1">
                <a:off x="1857324" y="5435900"/>
                <a:ext cx="285752" cy="180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Прямая соединительная линия 62"/>
              <p:cNvCxnSpPr>
                <a:stCxn id="67" idx="1"/>
              </p:cNvCxnSpPr>
              <p:nvPr/>
            </p:nvCxnSpPr>
            <p:spPr>
              <a:xfrm rot="10800000" flipV="1">
                <a:off x="2857456" y="5249263"/>
                <a:ext cx="285752" cy="180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Прямая соединительная линия 63"/>
              <p:cNvCxnSpPr/>
              <p:nvPr/>
            </p:nvCxnSpPr>
            <p:spPr>
              <a:xfrm rot="10800000">
                <a:off x="2857456" y="5429264"/>
                <a:ext cx="285752" cy="180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TextBox 64"/>
              <p:cNvSpPr txBox="1"/>
              <p:nvPr/>
            </p:nvSpPr>
            <p:spPr>
              <a:xfrm>
                <a:off x="2285984" y="4929198"/>
                <a:ext cx="78581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Z</a:t>
                </a:r>
                <a:r>
                  <a:rPr lang="en-US" sz="3200" baseline="30000" dirty="0" smtClean="0">
                    <a:latin typeface="Times New Roman" pitchFamily="18" charset="0"/>
                    <a:cs typeface="Times New Roman" pitchFamily="18" charset="0"/>
                  </a:rPr>
                  <a:t>0</a:t>
                </a:r>
                <a:r>
                  <a:rPr lang="ru-RU" sz="3200" baseline="30000" dirty="0" smtClean="0"/>
                  <a:t> </a:t>
                </a:r>
                <a:endParaRPr lang="ru-RU" sz="3200" dirty="0"/>
              </a:p>
            </p:txBody>
          </p:sp>
          <p:cxnSp>
            <p:nvCxnSpPr>
              <p:cNvPr id="66" name="Прямая соединительная линия 65"/>
              <p:cNvCxnSpPr/>
              <p:nvPr/>
            </p:nvCxnSpPr>
            <p:spPr>
              <a:xfrm>
                <a:off x="2143076" y="5429264"/>
                <a:ext cx="714380" cy="1588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8" name="Прямоугольник 67"/>
              <p:cNvSpPr/>
              <p:nvPr/>
            </p:nvSpPr>
            <p:spPr>
              <a:xfrm>
                <a:off x="3143208" y="5357826"/>
                <a:ext cx="298480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3200" dirty="0" smtClean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l</a:t>
                </a:r>
                <a:endParaRPr lang="ru-RU" sz="9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cxnSp>
            <p:nvCxnSpPr>
              <p:cNvPr id="78" name="Прямая соединительная линия 77"/>
              <p:cNvCxnSpPr/>
              <p:nvPr/>
            </p:nvCxnSpPr>
            <p:spPr>
              <a:xfrm rot="10800000" flipH="1">
                <a:off x="3177554" y="5499114"/>
                <a:ext cx="18000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6" name="Группа 105"/>
          <p:cNvGrpSpPr/>
          <p:nvPr/>
        </p:nvGrpSpPr>
        <p:grpSpPr>
          <a:xfrm>
            <a:off x="1142976" y="3442271"/>
            <a:ext cx="1928826" cy="986861"/>
            <a:chOff x="3571868" y="4942469"/>
            <a:chExt cx="1928826" cy="986861"/>
          </a:xfrm>
        </p:grpSpPr>
        <p:cxnSp>
          <p:nvCxnSpPr>
            <p:cNvPr id="79" name="Прямая соединительная линия 78"/>
            <p:cNvCxnSpPr/>
            <p:nvPr/>
          </p:nvCxnSpPr>
          <p:spPr>
            <a:xfrm rot="10800000" flipH="1">
              <a:off x="5249256" y="5557280"/>
              <a:ext cx="18000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0" name="TextBox 79"/>
            <p:cNvSpPr txBox="1"/>
            <p:nvPr/>
          </p:nvSpPr>
          <p:spPr>
            <a:xfrm>
              <a:off x="5143504" y="4974094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q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5143504" y="5344555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q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82" name="Прямая соединительная линия 81"/>
            <p:cNvCxnSpPr/>
            <p:nvPr/>
          </p:nvCxnSpPr>
          <p:spPr>
            <a:xfrm>
              <a:off x="3857620" y="5262535"/>
              <a:ext cx="285752" cy="180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Прямая соединительная линия 82"/>
            <p:cNvCxnSpPr/>
            <p:nvPr/>
          </p:nvCxnSpPr>
          <p:spPr>
            <a:xfrm flipV="1">
              <a:off x="3857620" y="5449171"/>
              <a:ext cx="285752" cy="180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Прямая соединительная линия 83"/>
            <p:cNvCxnSpPr/>
            <p:nvPr/>
          </p:nvCxnSpPr>
          <p:spPr>
            <a:xfrm rot="10800000" flipV="1">
              <a:off x="4857752" y="5279753"/>
              <a:ext cx="285752" cy="14951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Прямая соединительная линия 84"/>
            <p:cNvCxnSpPr/>
            <p:nvPr/>
          </p:nvCxnSpPr>
          <p:spPr>
            <a:xfrm rot="10800000">
              <a:off x="4857752" y="5442535"/>
              <a:ext cx="285752" cy="180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TextBox 85"/>
            <p:cNvSpPr txBox="1"/>
            <p:nvPr/>
          </p:nvSpPr>
          <p:spPr>
            <a:xfrm>
              <a:off x="4286280" y="4942469"/>
              <a:ext cx="785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Z</a:t>
              </a:r>
              <a:r>
                <a:rPr lang="en-US" sz="3200" baseline="30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r>
                <a:rPr lang="ru-RU" sz="3200" baseline="30000" dirty="0" smtClean="0"/>
                <a:t> </a:t>
              </a:r>
              <a:endParaRPr lang="ru-RU" sz="3200" dirty="0"/>
            </a:p>
          </p:txBody>
        </p:sp>
        <p:cxnSp>
          <p:nvCxnSpPr>
            <p:cNvPr id="87" name="Прямая соединительная линия 86"/>
            <p:cNvCxnSpPr/>
            <p:nvPr/>
          </p:nvCxnSpPr>
          <p:spPr>
            <a:xfrm>
              <a:off x="4143372" y="5442535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TextBox 87"/>
            <p:cNvSpPr txBox="1"/>
            <p:nvPr/>
          </p:nvSpPr>
          <p:spPr>
            <a:xfrm>
              <a:off x="3571868" y="4960823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l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9" name="Прямоугольник 88"/>
            <p:cNvSpPr/>
            <p:nvPr/>
          </p:nvSpPr>
          <p:spPr>
            <a:xfrm>
              <a:off x="3571868" y="5344555"/>
              <a:ext cx="298480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32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l</a:t>
              </a:r>
              <a:endPara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90" name="Прямая соединительная линия 89"/>
            <p:cNvCxnSpPr/>
            <p:nvPr/>
          </p:nvCxnSpPr>
          <p:spPr>
            <a:xfrm rot="10800000" flipH="1">
              <a:off x="3606214" y="5485843"/>
              <a:ext cx="18000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7" name="Группа 106"/>
          <p:cNvGrpSpPr/>
          <p:nvPr/>
        </p:nvGrpSpPr>
        <p:grpSpPr>
          <a:xfrm>
            <a:off x="5786446" y="3513709"/>
            <a:ext cx="1785950" cy="1000132"/>
            <a:chOff x="5786446" y="5000636"/>
            <a:chExt cx="1785950" cy="1000132"/>
          </a:xfrm>
        </p:grpSpPr>
        <p:sp>
          <p:nvSpPr>
            <p:cNvPr id="95" name="TextBox 94"/>
            <p:cNvSpPr txBox="1"/>
            <p:nvPr/>
          </p:nvSpPr>
          <p:spPr>
            <a:xfrm>
              <a:off x="5786446" y="5000636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Z</a:t>
              </a:r>
              <a:r>
                <a:rPr lang="en-US" sz="3200" baseline="30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r>
                <a:rPr lang="ru-RU" sz="3200" baseline="30000" dirty="0" smtClean="0"/>
                <a:t> </a:t>
              </a:r>
              <a:endParaRPr lang="ru-RU" sz="3200" dirty="0"/>
            </a:p>
          </p:txBody>
        </p:sp>
        <p:cxnSp>
          <p:nvCxnSpPr>
            <p:cNvPr id="96" name="Прямая соединительная линия 95"/>
            <p:cNvCxnSpPr/>
            <p:nvPr/>
          </p:nvCxnSpPr>
          <p:spPr>
            <a:xfrm>
              <a:off x="6357950" y="5286388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Прямая соединительная линия 96"/>
            <p:cNvCxnSpPr/>
            <p:nvPr/>
          </p:nvCxnSpPr>
          <p:spPr>
            <a:xfrm>
              <a:off x="6357950" y="5286388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" name="TextBox 97"/>
            <p:cNvSpPr txBox="1"/>
            <p:nvPr/>
          </p:nvSpPr>
          <p:spPr>
            <a:xfrm>
              <a:off x="7072330" y="5000636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t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7072330" y="5415993"/>
              <a:ext cx="500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t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00" name="Прямая соединительная линия 99"/>
            <p:cNvCxnSpPr/>
            <p:nvPr/>
          </p:nvCxnSpPr>
          <p:spPr>
            <a:xfrm rot="10800000" flipH="1">
              <a:off x="7106644" y="5572140"/>
              <a:ext cx="18000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" name="Прямоугольник 101"/>
            <p:cNvSpPr/>
            <p:nvPr/>
          </p:nvSpPr>
          <p:spPr>
            <a:xfrm>
              <a:off x="5786446" y="5000636"/>
              <a:ext cx="1643074" cy="928694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103" name="Прямая соединительная линия 102"/>
            <p:cNvCxnSpPr/>
            <p:nvPr/>
          </p:nvCxnSpPr>
          <p:spPr>
            <a:xfrm rot="10800000" flipV="1">
              <a:off x="5786446" y="5000636"/>
              <a:ext cx="1643074" cy="928694"/>
            </a:xfrm>
            <a:prstGeom prst="line">
              <a:avLst/>
            </a:prstGeom>
            <a:ln w="38100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4" name="Группа 123"/>
          <p:cNvGrpSpPr/>
          <p:nvPr/>
        </p:nvGrpSpPr>
        <p:grpSpPr>
          <a:xfrm>
            <a:off x="1428728" y="4572008"/>
            <a:ext cx="2786082" cy="1000132"/>
            <a:chOff x="1071538" y="4013775"/>
            <a:chExt cx="2786082" cy="1000132"/>
          </a:xfrm>
        </p:grpSpPr>
        <p:grpSp>
          <p:nvGrpSpPr>
            <p:cNvPr id="109" name="Группа 108"/>
            <p:cNvGrpSpPr/>
            <p:nvPr/>
          </p:nvGrpSpPr>
          <p:grpSpPr>
            <a:xfrm>
              <a:off x="1071538" y="4013775"/>
              <a:ext cx="2786082" cy="1000132"/>
              <a:chOff x="3214678" y="4942469"/>
              <a:chExt cx="2786082" cy="1000132"/>
            </a:xfrm>
          </p:grpSpPr>
          <p:sp>
            <p:nvSpPr>
              <p:cNvPr id="111" name="TextBox 110"/>
              <p:cNvSpPr txBox="1"/>
              <p:nvPr/>
            </p:nvSpPr>
            <p:spPr>
              <a:xfrm>
                <a:off x="5143504" y="4987365"/>
                <a:ext cx="85725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2e</a:t>
                </a:r>
                <a:r>
                  <a:rPr lang="ru-RU" sz="3200" baseline="30000" dirty="0" smtClean="0">
                    <a:latin typeface="Times New Roman" pitchFamily="18" charset="0"/>
                    <a:ea typeface="Calibri" pitchFamily="34" charset="0"/>
                    <a:cs typeface="Times New Roman" pitchFamily="18" charset="0"/>
                  </a:rPr>
                  <a:t>+</a:t>
                </a:r>
                <a:endParaRPr lang="ru-RU" sz="900" dirty="0" smtClean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2" name="TextBox 111"/>
              <p:cNvSpPr txBox="1"/>
              <p:nvPr/>
            </p:nvSpPr>
            <p:spPr>
              <a:xfrm>
                <a:off x="5143504" y="5357826"/>
                <a:ext cx="78581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2e</a:t>
                </a:r>
                <a:r>
                  <a:rPr lang="en-US" sz="3200" baseline="30000" dirty="0" smtClean="0">
                    <a:latin typeface="Times New Roman" pitchFamily="18" charset="0"/>
                    <a:cs typeface="Times New Roman" pitchFamily="18" charset="0"/>
                  </a:rPr>
                  <a:t>-</a:t>
                </a:r>
                <a:endParaRPr lang="ru-RU" sz="3200" baseline="30000" dirty="0" smtClean="0">
                  <a:latin typeface="Times New Roman" pitchFamily="18" charset="0"/>
                  <a:ea typeface="Calibri" pitchFamily="34" charset="0"/>
                  <a:cs typeface="Times New Roman" pitchFamily="18" charset="0"/>
                </a:endParaRPr>
              </a:p>
            </p:txBody>
          </p:sp>
          <p:cxnSp>
            <p:nvCxnSpPr>
              <p:cNvPr id="113" name="Прямая соединительная линия 112"/>
              <p:cNvCxnSpPr/>
              <p:nvPr/>
            </p:nvCxnSpPr>
            <p:spPr>
              <a:xfrm>
                <a:off x="3857620" y="5262535"/>
                <a:ext cx="285752" cy="180000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" name="Прямая соединительная линия 113"/>
              <p:cNvCxnSpPr/>
              <p:nvPr/>
            </p:nvCxnSpPr>
            <p:spPr>
              <a:xfrm flipV="1">
                <a:off x="3857620" y="5449171"/>
                <a:ext cx="285752" cy="180000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" name="Прямая соединительная линия 114"/>
              <p:cNvCxnSpPr/>
              <p:nvPr/>
            </p:nvCxnSpPr>
            <p:spPr>
              <a:xfrm rot="10800000" flipV="1">
                <a:off x="4857752" y="5279753"/>
                <a:ext cx="285752" cy="14951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Прямая соединительная линия 115"/>
              <p:cNvCxnSpPr/>
              <p:nvPr/>
            </p:nvCxnSpPr>
            <p:spPr>
              <a:xfrm rot="10800000">
                <a:off x="4857752" y="5442535"/>
                <a:ext cx="285752" cy="180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7" name="TextBox 116"/>
              <p:cNvSpPr txBox="1"/>
              <p:nvPr/>
            </p:nvSpPr>
            <p:spPr>
              <a:xfrm>
                <a:off x="4286280" y="4942469"/>
                <a:ext cx="78581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H</a:t>
                </a:r>
                <a:r>
                  <a:rPr lang="en-US" sz="3200" baseline="30000" dirty="0" smtClean="0">
                    <a:latin typeface="Times New Roman" pitchFamily="18" charset="0"/>
                    <a:cs typeface="Times New Roman" pitchFamily="18" charset="0"/>
                  </a:rPr>
                  <a:t>0</a:t>
                </a:r>
                <a:r>
                  <a:rPr lang="ru-RU" sz="3200" baseline="30000" dirty="0" smtClean="0"/>
                  <a:t> </a:t>
                </a:r>
                <a:endParaRPr lang="ru-RU" sz="3200" dirty="0"/>
              </a:p>
            </p:txBody>
          </p:sp>
          <p:cxnSp>
            <p:nvCxnSpPr>
              <p:cNvPr id="118" name="Прямая соединительная линия 117"/>
              <p:cNvCxnSpPr/>
              <p:nvPr/>
            </p:nvCxnSpPr>
            <p:spPr>
              <a:xfrm>
                <a:off x="4143372" y="5442535"/>
                <a:ext cx="714380" cy="1588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9" name="TextBox 118"/>
              <p:cNvSpPr txBox="1"/>
              <p:nvPr/>
            </p:nvSpPr>
            <p:spPr>
              <a:xfrm>
                <a:off x="3214678" y="4987365"/>
                <a:ext cx="92869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W</a:t>
                </a:r>
                <a:r>
                  <a:rPr lang="en-US" sz="3200" baseline="30000" dirty="0" smtClean="0">
                    <a:latin typeface="Times New Roman" pitchFamily="18" charset="0"/>
                    <a:cs typeface="Times New Roman" pitchFamily="18" charset="0"/>
                  </a:rPr>
                  <a:t>+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122" name="TextBox 121"/>
            <p:cNvSpPr txBox="1"/>
            <p:nvPr/>
          </p:nvSpPr>
          <p:spPr>
            <a:xfrm>
              <a:off x="1071538" y="4429132"/>
              <a:ext cx="9286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lang="en-US" sz="3200" baseline="30000" dirty="0" smtClean="0">
                  <a:latin typeface="Times New Roman" pitchFamily="18" charset="0"/>
                  <a:cs typeface="Times New Roman" pitchFamily="18" charset="0"/>
                </a:rPr>
                <a:t>-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25" name="Группа 124"/>
          <p:cNvGrpSpPr/>
          <p:nvPr/>
        </p:nvGrpSpPr>
        <p:grpSpPr>
          <a:xfrm>
            <a:off x="4714876" y="4572008"/>
            <a:ext cx="2786082" cy="1000132"/>
            <a:chOff x="1071538" y="4013775"/>
            <a:chExt cx="2786082" cy="1000132"/>
          </a:xfrm>
        </p:grpSpPr>
        <p:grpSp>
          <p:nvGrpSpPr>
            <p:cNvPr id="126" name="Группа 108"/>
            <p:cNvGrpSpPr/>
            <p:nvPr/>
          </p:nvGrpSpPr>
          <p:grpSpPr>
            <a:xfrm>
              <a:off x="1071538" y="4013775"/>
              <a:ext cx="2786082" cy="1000132"/>
              <a:chOff x="3214678" y="4942469"/>
              <a:chExt cx="2786082" cy="1000132"/>
            </a:xfrm>
          </p:grpSpPr>
          <p:sp>
            <p:nvSpPr>
              <p:cNvPr id="128" name="TextBox 127"/>
              <p:cNvSpPr txBox="1"/>
              <p:nvPr/>
            </p:nvSpPr>
            <p:spPr>
              <a:xfrm>
                <a:off x="5143504" y="4987365"/>
                <a:ext cx="85725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2e</a:t>
                </a:r>
                <a:r>
                  <a:rPr lang="ru-RU" sz="3200" baseline="30000" dirty="0" smtClean="0">
                    <a:latin typeface="Times New Roman" pitchFamily="18" charset="0"/>
                    <a:ea typeface="Calibri" pitchFamily="34" charset="0"/>
                    <a:cs typeface="Times New Roman" pitchFamily="18" charset="0"/>
                  </a:rPr>
                  <a:t>+</a:t>
                </a:r>
                <a:endParaRPr lang="ru-RU" sz="900" dirty="0" smtClean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29" name="TextBox 128"/>
              <p:cNvSpPr txBox="1"/>
              <p:nvPr/>
            </p:nvSpPr>
            <p:spPr>
              <a:xfrm>
                <a:off x="5143504" y="5357826"/>
                <a:ext cx="78581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2e</a:t>
                </a:r>
                <a:r>
                  <a:rPr lang="en-US" sz="3200" baseline="30000" dirty="0" smtClean="0">
                    <a:latin typeface="Times New Roman" pitchFamily="18" charset="0"/>
                    <a:cs typeface="Times New Roman" pitchFamily="18" charset="0"/>
                  </a:rPr>
                  <a:t>+</a:t>
                </a:r>
                <a:endParaRPr lang="ru-RU" sz="3200" baseline="30000" dirty="0" smtClean="0">
                  <a:latin typeface="Times New Roman" pitchFamily="18" charset="0"/>
                  <a:ea typeface="Calibri" pitchFamily="34" charset="0"/>
                  <a:cs typeface="Times New Roman" pitchFamily="18" charset="0"/>
                </a:endParaRPr>
              </a:p>
            </p:txBody>
          </p:sp>
          <p:cxnSp>
            <p:nvCxnSpPr>
              <p:cNvPr id="130" name="Прямая соединительная линия 129"/>
              <p:cNvCxnSpPr/>
              <p:nvPr/>
            </p:nvCxnSpPr>
            <p:spPr>
              <a:xfrm>
                <a:off x="3857620" y="5262535"/>
                <a:ext cx="285752" cy="180000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1" name="Прямая соединительная линия 130"/>
              <p:cNvCxnSpPr/>
              <p:nvPr/>
            </p:nvCxnSpPr>
            <p:spPr>
              <a:xfrm flipV="1">
                <a:off x="3857620" y="5449171"/>
                <a:ext cx="285752" cy="180000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" name="Прямая соединительная линия 131"/>
              <p:cNvCxnSpPr/>
              <p:nvPr/>
            </p:nvCxnSpPr>
            <p:spPr>
              <a:xfrm rot="10800000" flipV="1">
                <a:off x="4857752" y="5279753"/>
                <a:ext cx="285752" cy="14951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Прямая соединительная линия 132"/>
              <p:cNvCxnSpPr/>
              <p:nvPr/>
            </p:nvCxnSpPr>
            <p:spPr>
              <a:xfrm rot="10800000">
                <a:off x="4857752" y="5442535"/>
                <a:ext cx="285752" cy="180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4" name="TextBox 133"/>
              <p:cNvSpPr txBox="1"/>
              <p:nvPr/>
            </p:nvSpPr>
            <p:spPr>
              <a:xfrm>
                <a:off x="4286280" y="4942469"/>
                <a:ext cx="78581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H</a:t>
                </a:r>
                <a:r>
                  <a:rPr lang="en-US" sz="3200" baseline="30000" dirty="0" smtClean="0">
                    <a:latin typeface="Times New Roman" pitchFamily="18" charset="0"/>
                    <a:cs typeface="Times New Roman" pitchFamily="18" charset="0"/>
                  </a:rPr>
                  <a:t>+</a:t>
                </a:r>
                <a:r>
                  <a:rPr lang="ru-RU" sz="3200" baseline="30000" dirty="0" smtClean="0"/>
                  <a:t> </a:t>
                </a:r>
                <a:endParaRPr lang="ru-RU" sz="3200" dirty="0"/>
              </a:p>
            </p:txBody>
          </p:sp>
          <p:cxnSp>
            <p:nvCxnSpPr>
              <p:cNvPr id="135" name="Прямая соединительная линия 134"/>
              <p:cNvCxnSpPr/>
              <p:nvPr/>
            </p:nvCxnSpPr>
            <p:spPr>
              <a:xfrm>
                <a:off x="4143372" y="5442535"/>
                <a:ext cx="714380" cy="1588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6" name="TextBox 135"/>
              <p:cNvSpPr txBox="1"/>
              <p:nvPr/>
            </p:nvSpPr>
            <p:spPr>
              <a:xfrm>
                <a:off x="3214678" y="4987365"/>
                <a:ext cx="92869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W</a:t>
                </a:r>
                <a:r>
                  <a:rPr lang="en-US" sz="3200" baseline="30000" dirty="0" smtClean="0">
                    <a:latin typeface="Times New Roman" pitchFamily="18" charset="0"/>
                    <a:cs typeface="Times New Roman" pitchFamily="18" charset="0"/>
                  </a:rPr>
                  <a:t>+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127" name="TextBox 126"/>
            <p:cNvSpPr txBox="1"/>
            <p:nvPr/>
          </p:nvSpPr>
          <p:spPr>
            <a:xfrm>
              <a:off x="1071538" y="4429132"/>
              <a:ext cx="9286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lang="en-US" sz="3200" baseline="30000" dirty="0" smtClean="0">
                  <a:latin typeface="Times New Roman" pitchFamily="18" charset="0"/>
                  <a:cs typeface="Times New Roman" pitchFamily="18" charset="0"/>
                </a:rPr>
                <a:t>+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62" name="Группа 161"/>
          <p:cNvGrpSpPr/>
          <p:nvPr/>
        </p:nvGrpSpPr>
        <p:grpSpPr>
          <a:xfrm>
            <a:off x="6349334" y="2285992"/>
            <a:ext cx="1508814" cy="1071570"/>
            <a:chOff x="6349334" y="2285992"/>
            <a:chExt cx="1508814" cy="1071570"/>
          </a:xfrm>
        </p:grpSpPr>
        <p:grpSp>
          <p:nvGrpSpPr>
            <p:cNvPr id="157" name="Группа 156"/>
            <p:cNvGrpSpPr/>
            <p:nvPr/>
          </p:nvGrpSpPr>
          <p:grpSpPr>
            <a:xfrm>
              <a:off x="7215206" y="2402326"/>
              <a:ext cx="642942" cy="955236"/>
              <a:chOff x="5572132" y="5175137"/>
              <a:chExt cx="642942" cy="955236"/>
            </a:xfrm>
          </p:grpSpPr>
          <p:cxnSp>
            <p:nvCxnSpPr>
              <p:cNvPr id="138" name="Прямая соединительная линия 137"/>
              <p:cNvCxnSpPr/>
              <p:nvPr/>
            </p:nvCxnSpPr>
            <p:spPr>
              <a:xfrm rot="10800000" flipH="1">
                <a:off x="5963636" y="5758323"/>
                <a:ext cx="18000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9" name="TextBox 138"/>
              <p:cNvSpPr txBox="1"/>
              <p:nvPr/>
            </p:nvSpPr>
            <p:spPr>
              <a:xfrm>
                <a:off x="5857884" y="5175137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q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40" name="TextBox 139"/>
              <p:cNvSpPr txBox="1"/>
              <p:nvPr/>
            </p:nvSpPr>
            <p:spPr>
              <a:xfrm>
                <a:off x="5857884" y="5545598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q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cxnSp>
            <p:nvCxnSpPr>
              <p:cNvPr id="143" name="Прямая соединительная линия 142"/>
              <p:cNvCxnSpPr/>
              <p:nvPr/>
            </p:nvCxnSpPr>
            <p:spPr>
              <a:xfrm rot="10800000" flipV="1">
                <a:off x="5572132" y="5480797"/>
                <a:ext cx="285752" cy="14951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" name="Прямая соединительная линия 143"/>
              <p:cNvCxnSpPr/>
              <p:nvPr/>
            </p:nvCxnSpPr>
            <p:spPr>
              <a:xfrm rot="10800000">
                <a:off x="5572132" y="5630307"/>
                <a:ext cx="285752" cy="180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9" name="Группа 158"/>
            <p:cNvGrpSpPr/>
            <p:nvPr/>
          </p:nvGrpSpPr>
          <p:grpSpPr>
            <a:xfrm>
              <a:off x="6349334" y="2285992"/>
              <a:ext cx="865872" cy="642942"/>
              <a:chOff x="6993184" y="1237217"/>
              <a:chExt cx="865872" cy="642942"/>
            </a:xfrm>
          </p:grpSpPr>
          <p:cxnSp>
            <p:nvCxnSpPr>
              <p:cNvPr id="160" name="Прямая соединительная линия 10"/>
              <p:cNvCxnSpPr/>
              <p:nvPr/>
            </p:nvCxnSpPr>
            <p:spPr>
              <a:xfrm>
                <a:off x="6993184" y="1237217"/>
                <a:ext cx="865872" cy="558233"/>
              </a:xfrm>
              <a:prstGeom prst="curvedConnector3">
                <a:avLst>
                  <a:gd name="adj1" fmla="val 50000"/>
                </a:avLst>
              </a:prstGeom>
              <a:ln cap="rnd"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1" name="Прямоугольник 160"/>
              <p:cNvSpPr/>
              <p:nvPr/>
            </p:nvSpPr>
            <p:spPr>
              <a:xfrm>
                <a:off x="7073238" y="1295384"/>
                <a:ext cx="389850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3200" dirty="0" smtClean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g</a:t>
                </a:r>
                <a:endParaRPr lang="ru-RU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Нейтрон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07471" y="2493671"/>
            <a:ext cx="103906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8000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536133" y="2558473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36133" y="2824319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36133" y="312334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3893323" y="2855908"/>
            <a:ext cx="71438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3893323" y="3135025"/>
            <a:ext cx="71438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3893323" y="3422365"/>
            <a:ext cx="71438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607703" y="2558473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607703" y="283759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607703" y="3136613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5" name="Группа 14"/>
          <p:cNvGrpSpPr/>
          <p:nvPr/>
        </p:nvGrpSpPr>
        <p:grpSpPr>
          <a:xfrm>
            <a:off x="3536133" y="3123342"/>
            <a:ext cx="2000264" cy="1013403"/>
            <a:chOff x="2571736" y="1928802"/>
            <a:chExt cx="2000264" cy="1013403"/>
          </a:xfrm>
        </p:grpSpPr>
        <p:sp>
          <p:nvSpPr>
            <p:cNvPr id="16" name="TextBox 15"/>
            <p:cNvSpPr txBox="1"/>
            <p:nvPr/>
          </p:nvSpPr>
          <p:spPr>
            <a:xfrm>
              <a:off x="2571736" y="1928802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>
                  <a:latin typeface="Times New Roman" pitchFamily="18" charset="0"/>
                  <a:cs typeface="Times New Roman" pitchFamily="18" charset="0"/>
                </a:rPr>
                <a:t>d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7" name="Группа 59"/>
            <p:cNvGrpSpPr/>
            <p:nvPr/>
          </p:nvGrpSpPr>
          <p:grpSpPr>
            <a:xfrm>
              <a:off x="2928926" y="1928802"/>
              <a:ext cx="1643074" cy="1013403"/>
              <a:chOff x="2928926" y="1928802"/>
              <a:chExt cx="1643074" cy="1013403"/>
            </a:xfrm>
          </p:grpSpPr>
          <p:cxnSp>
            <p:nvCxnSpPr>
              <p:cNvPr id="18" name="Прямая соединительная линия 17"/>
              <p:cNvCxnSpPr>
                <a:stCxn id="16" idx="3"/>
                <a:endCxn id="19" idx="1"/>
              </p:cNvCxnSpPr>
              <p:nvPr/>
            </p:nvCxnSpPr>
            <p:spPr>
              <a:xfrm>
                <a:off x="2928926" y="2221190"/>
                <a:ext cx="71438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TextBox 18"/>
              <p:cNvSpPr txBox="1"/>
              <p:nvPr/>
            </p:nvSpPr>
            <p:spPr>
              <a:xfrm>
                <a:off x="3643306" y="1928802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cxnSp>
            <p:nvCxnSpPr>
              <p:cNvPr id="20" name="Прямая соединительная линия 19"/>
              <p:cNvCxnSpPr>
                <a:stCxn id="16" idx="3"/>
                <a:endCxn id="21" idx="1"/>
              </p:cNvCxnSpPr>
              <p:nvPr/>
            </p:nvCxnSpPr>
            <p:spPr>
              <a:xfrm>
                <a:off x="2928926" y="2221190"/>
                <a:ext cx="714380" cy="428628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TextBox 20"/>
              <p:cNvSpPr txBox="1"/>
              <p:nvPr/>
            </p:nvSpPr>
            <p:spPr>
              <a:xfrm>
                <a:off x="3643306" y="2357430"/>
                <a:ext cx="92869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W</a:t>
                </a:r>
                <a:r>
                  <a:rPr lang="en-US" sz="3200" baseline="30000" dirty="0" smtClean="0">
                    <a:latin typeface="Times New Roman" pitchFamily="18" charset="0"/>
                    <a:cs typeface="Times New Roman" pitchFamily="18" charset="0"/>
                  </a:rPr>
                  <a:t>-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grpSp>
        <p:nvGrpSpPr>
          <p:cNvPr id="22" name="Группа 21"/>
          <p:cNvGrpSpPr/>
          <p:nvPr/>
        </p:nvGrpSpPr>
        <p:grpSpPr>
          <a:xfrm>
            <a:off x="4607703" y="3565241"/>
            <a:ext cx="1928826" cy="1013403"/>
            <a:chOff x="1357290" y="2000240"/>
            <a:chExt cx="1928826" cy="1013403"/>
          </a:xfrm>
        </p:grpSpPr>
        <p:sp>
          <p:nvSpPr>
            <p:cNvPr id="23" name="TextBox 22"/>
            <p:cNvSpPr txBox="1"/>
            <p:nvPr/>
          </p:nvSpPr>
          <p:spPr>
            <a:xfrm>
              <a:off x="1357290" y="2000240"/>
              <a:ext cx="785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lang="en-US" sz="3200" baseline="30000" dirty="0" smtClean="0">
                  <a:latin typeface="Times New Roman" pitchFamily="18" charset="0"/>
                  <a:cs typeface="Times New Roman" pitchFamily="18" charset="0"/>
                </a:rPr>
                <a:t>-</a:t>
              </a:r>
              <a:r>
                <a:rPr lang="ru-RU" sz="3200" baseline="30000" dirty="0" smtClean="0"/>
                <a:t> </a:t>
              </a:r>
              <a:endParaRPr lang="ru-RU" sz="3200" dirty="0"/>
            </a:p>
          </p:txBody>
        </p:sp>
        <p:cxnSp>
          <p:nvCxnSpPr>
            <p:cNvPr id="24" name="Прямая соединительная линия 23"/>
            <p:cNvCxnSpPr/>
            <p:nvPr/>
          </p:nvCxnSpPr>
          <p:spPr>
            <a:xfrm>
              <a:off x="2000232" y="2285992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Прямая соединительная линия 24"/>
            <p:cNvCxnSpPr/>
            <p:nvPr/>
          </p:nvCxnSpPr>
          <p:spPr>
            <a:xfrm>
              <a:off x="2000232" y="2285992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/>
            <p:cNvSpPr txBox="1"/>
            <p:nvPr/>
          </p:nvSpPr>
          <p:spPr>
            <a:xfrm>
              <a:off x="2714612" y="2000240"/>
              <a:ext cx="500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e</a:t>
              </a:r>
              <a:r>
                <a:rPr lang="en-US" sz="3200" baseline="30000" dirty="0" smtClean="0">
                  <a:latin typeface="Times New Roman" pitchFamily="18" charset="0"/>
                  <a:cs typeface="Times New Roman" pitchFamily="18" charset="0"/>
                </a:rPr>
                <a:t>-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2714612" y="2428868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err="1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3200" baseline="-25000" dirty="0" err="1" smtClean="0">
                  <a:latin typeface="Times New Roman" pitchFamily="18" charset="0"/>
                  <a:cs typeface="Times New Roman" pitchFamily="18" charset="0"/>
                </a:rPr>
                <a:t>e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cxnSp>
        <p:nvCxnSpPr>
          <p:cNvPr id="28" name="Прямая соединительная линия 27"/>
          <p:cNvCxnSpPr/>
          <p:nvPr/>
        </p:nvCxnSpPr>
        <p:spPr>
          <a:xfrm rot="10800000" flipH="1">
            <a:off x="6070777" y="4136745"/>
            <a:ext cx="180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Прямоугольник 28"/>
          <p:cNvSpPr/>
          <p:nvPr/>
        </p:nvSpPr>
        <p:spPr>
          <a:xfrm>
            <a:off x="4881074" y="2279357"/>
            <a:ext cx="108395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80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Дельта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7" name="Группа 46"/>
          <p:cNvGrpSpPr/>
          <p:nvPr/>
        </p:nvGrpSpPr>
        <p:grpSpPr>
          <a:xfrm>
            <a:off x="-60989" y="2195777"/>
            <a:ext cx="9204989" cy="2466447"/>
            <a:chOff x="433804" y="1500174"/>
            <a:chExt cx="9996112" cy="2466447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433804" y="1714488"/>
              <a:ext cx="1617751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80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Δ</a:t>
              </a:r>
              <a:r>
                <a:rPr lang="ru-RU" sz="8000" baseline="30000" dirty="0" smtClean="0">
                  <a:solidFill>
                    <a:prstClr val="black"/>
                  </a:solidFill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++</a:t>
              </a:r>
              <a:endParaRPr lang="ru-RU" dirty="0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928794" y="1772655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928794" y="2058407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928794" y="2357430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2285984" y="2643182"/>
              <a:ext cx="8143932" cy="1323439"/>
              <a:chOff x="-714380" y="-142900"/>
              <a:chExt cx="8143932" cy="1323439"/>
            </a:xfrm>
          </p:grpSpPr>
          <p:grpSp>
            <p:nvGrpSpPr>
              <p:cNvPr id="8" name="Группа 133"/>
              <p:cNvGrpSpPr/>
              <p:nvPr/>
            </p:nvGrpSpPr>
            <p:grpSpPr>
              <a:xfrm>
                <a:off x="0" y="-142900"/>
                <a:ext cx="7429552" cy="1323439"/>
                <a:chOff x="-1643106" y="-156171"/>
                <a:chExt cx="7429552" cy="1323439"/>
              </a:xfrm>
            </p:grpSpPr>
            <p:grpSp>
              <p:nvGrpSpPr>
                <p:cNvPr id="10" name="Группа 122"/>
                <p:cNvGrpSpPr/>
                <p:nvPr/>
              </p:nvGrpSpPr>
              <p:grpSpPr>
                <a:xfrm>
                  <a:off x="0" y="-156171"/>
                  <a:ext cx="5786446" cy="1323439"/>
                  <a:chOff x="0" y="-156171"/>
                  <a:chExt cx="5786446" cy="1323439"/>
                </a:xfrm>
              </p:grpSpPr>
              <p:sp>
                <p:nvSpPr>
                  <p:cNvPr id="18" name="Прямоугольник 17"/>
                  <p:cNvSpPr/>
                  <p:nvPr/>
                </p:nvSpPr>
                <p:spPr>
                  <a:xfrm>
                    <a:off x="0" y="-156171"/>
                    <a:ext cx="1088760" cy="1323439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r>
                      <a:rPr lang="el-GR" sz="8000" dirty="0" smtClean="0">
                        <a:latin typeface="Times New Roman" pitchFamily="18" charset="0"/>
                        <a:cs typeface="Times New Roman" pitchFamily="18" charset="0"/>
                      </a:rPr>
                      <a:t>π</a:t>
                    </a:r>
                    <a:r>
                      <a:rPr lang="ru-RU" sz="8000" baseline="30000" dirty="0" smtClean="0"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rPr>
                      <a:t>+</a:t>
                    </a:r>
                  </a:p>
                </p:txBody>
              </p:sp>
              <p:cxnSp>
                <p:nvCxnSpPr>
                  <p:cNvPr id="19" name="Прямая соединительная линия 18"/>
                  <p:cNvCxnSpPr/>
                  <p:nvPr/>
                </p:nvCxnSpPr>
                <p:spPr>
                  <a:xfrm rot="10800000" flipH="1">
                    <a:off x="1034414" y="686225"/>
                    <a:ext cx="180000" cy="1588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20" name="TextBox 19"/>
                  <p:cNvSpPr txBox="1"/>
                  <p:nvPr/>
                </p:nvSpPr>
                <p:spPr>
                  <a:xfrm>
                    <a:off x="928662" y="103039"/>
                    <a:ext cx="357190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3200" dirty="0" smtClean="0">
                        <a:latin typeface="Times New Roman" pitchFamily="18" charset="0"/>
                        <a:cs typeface="Times New Roman" pitchFamily="18" charset="0"/>
                      </a:rPr>
                      <a:t>u</a:t>
                    </a:r>
                    <a:endParaRPr lang="ru-RU" sz="3200" dirty="0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  <p:sp>
                <p:nvSpPr>
                  <p:cNvPr id="21" name="TextBox 20"/>
                  <p:cNvSpPr txBox="1"/>
                  <p:nvPr/>
                </p:nvSpPr>
                <p:spPr>
                  <a:xfrm>
                    <a:off x="928662" y="473500"/>
                    <a:ext cx="357190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3200" dirty="0">
                        <a:latin typeface="Times New Roman" pitchFamily="18" charset="0"/>
                        <a:cs typeface="Times New Roman" pitchFamily="18" charset="0"/>
                      </a:rPr>
                      <a:t>d</a:t>
                    </a:r>
                    <a:endParaRPr lang="ru-RU" sz="3200" dirty="0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  <p:cxnSp>
                <p:nvCxnSpPr>
                  <p:cNvPr id="22" name="Прямая соединительная линия 21"/>
                  <p:cNvCxnSpPr/>
                  <p:nvPr/>
                </p:nvCxnSpPr>
                <p:spPr>
                  <a:xfrm>
                    <a:off x="1285852" y="378209"/>
                    <a:ext cx="285752" cy="180000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" name="Прямая соединительная линия 22"/>
                  <p:cNvCxnSpPr/>
                  <p:nvPr/>
                </p:nvCxnSpPr>
                <p:spPr>
                  <a:xfrm flipV="1">
                    <a:off x="1285852" y="564845"/>
                    <a:ext cx="285752" cy="180000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" name="Прямая соединительная линия 23"/>
                  <p:cNvCxnSpPr>
                    <a:stCxn id="28" idx="1"/>
                  </p:cNvCxnSpPr>
                  <p:nvPr/>
                </p:nvCxnSpPr>
                <p:spPr>
                  <a:xfrm rot="10800000" flipV="1">
                    <a:off x="2285985" y="408698"/>
                    <a:ext cx="285751" cy="149510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" name="Прямая соединительная линия 24"/>
                  <p:cNvCxnSpPr/>
                  <p:nvPr/>
                </p:nvCxnSpPr>
                <p:spPr>
                  <a:xfrm rot="10800000">
                    <a:off x="2285984" y="558209"/>
                    <a:ext cx="285752" cy="180000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26" name="TextBox 25"/>
                  <p:cNvSpPr txBox="1"/>
                  <p:nvPr/>
                </p:nvSpPr>
                <p:spPr>
                  <a:xfrm>
                    <a:off x="1571604" y="58143"/>
                    <a:ext cx="785818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lvl="0"/>
                    <a:r>
                      <a:rPr lang="en-US" sz="3200" dirty="0" smtClean="0">
                        <a:latin typeface="Times New Roman" pitchFamily="18" charset="0"/>
                        <a:cs typeface="Times New Roman" pitchFamily="18" charset="0"/>
                      </a:rPr>
                      <a:t>W</a:t>
                    </a:r>
                    <a:r>
                      <a:rPr kumimoji="0" lang="ru-RU" sz="3200" b="0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rPr>
                      <a:t>+</a:t>
                    </a:r>
                    <a:r>
                      <a:rPr lang="ru-RU" sz="3200" baseline="30000" dirty="0" smtClean="0"/>
                      <a:t> </a:t>
                    </a:r>
                    <a:endParaRPr lang="ru-RU" sz="3200" dirty="0"/>
                  </a:p>
                </p:txBody>
              </p:sp>
              <p:cxnSp>
                <p:nvCxnSpPr>
                  <p:cNvPr id="27" name="Прямая соединительная линия 26"/>
                  <p:cNvCxnSpPr/>
                  <p:nvPr/>
                </p:nvCxnSpPr>
                <p:spPr>
                  <a:xfrm>
                    <a:off x="1571604" y="558209"/>
                    <a:ext cx="714380" cy="1588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  <a:prstDash val="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28" name="TextBox 27"/>
                  <p:cNvSpPr txBox="1"/>
                  <p:nvPr/>
                </p:nvSpPr>
                <p:spPr>
                  <a:xfrm>
                    <a:off x="2571736" y="116310"/>
                    <a:ext cx="654679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3200" dirty="0" smtClean="0">
                        <a:latin typeface="Times New Roman" pitchFamily="18" charset="0"/>
                        <a:cs typeface="Times New Roman" pitchFamily="18" charset="0"/>
                      </a:rPr>
                      <a:t>v</a:t>
                    </a:r>
                    <a:r>
                      <a:rPr lang="en-US" sz="3200" baseline="-25000" dirty="0" smtClean="0">
                        <a:latin typeface="Times New Roman" pitchFamily="18" charset="0"/>
                        <a:cs typeface="Times New Roman" pitchFamily="18" charset="0"/>
                      </a:rPr>
                      <a:t>µ</a:t>
                    </a:r>
                    <a:endParaRPr lang="ru-RU" sz="3200" dirty="0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  <p:sp>
                <p:nvSpPr>
                  <p:cNvPr id="29" name="Прямоугольник 28"/>
                  <p:cNvSpPr/>
                  <p:nvPr/>
                </p:nvSpPr>
                <p:spPr>
                  <a:xfrm>
                    <a:off x="2571736" y="486771"/>
                    <a:ext cx="575799" cy="584775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lv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</a:pPr>
                    <a:r>
                      <a:rPr lang="en-US" sz="3200" dirty="0" smtClean="0">
                        <a:solidFill>
                          <a:prstClr val="black"/>
                        </a:solidFill>
                        <a:latin typeface="Times New Roman" pitchFamily="18" charset="0"/>
                        <a:cs typeface="Times New Roman" pitchFamily="18" charset="0"/>
                      </a:rPr>
                      <a:t>µ</a:t>
                    </a:r>
                    <a:r>
                      <a:rPr lang="ru-RU" sz="3200" baseline="30000" dirty="0" smtClean="0">
                        <a:solidFill>
                          <a:prstClr val="black"/>
                        </a:solidFill>
                        <a:latin typeface="Times New Roman" pitchFamily="18" charset="0"/>
                        <a:cs typeface="Times New Roman" pitchFamily="18" charset="0"/>
                      </a:rPr>
                      <a:t>+</a:t>
                    </a:r>
                    <a:endParaRPr lang="ru-RU" sz="9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cxnSp>
                <p:nvCxnSpPr>
                  <p:cNvPr id="30" name="Прямая соединительная линия 29"/>
                  <p:cNvCxnSpPr/>
                  <p:nvPr/>
                </p:nvCxnSpPr>
                <p:spPr>
                  <a:xfrm>
                    <a:off x="3143240" y="772523"/>
                    <a:ext cx="714380" cy="1588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  <a:prstDash val="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31" name="TextBox 30"/>
                  <p:cNvSpPr txBox="1"/>
                  <p:nvPr/>
                </p:nvSpPr>
                <p:spPr>
                  <a:xfrm>
                    <a:off x="3857620" y="71414"/>
                    <a:ext cx="687617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3200" dirty="0" smtClean="0">
                        <a:latin typeface="Times New Roman" pitchFamily="18" charset="0"/>
                        <a:cs typeface="Times New Roman" pitchFamily="18" charset="0"/>
                      </a:rPr>
                      <a:t>v</a:t>
                    </a:r>
                    <a:r>
                      <a:rPr lang="en-US" sz="3200" baseline="-25000" dirty="0" smtClean="0">
                        <a:latin typeface="Times New Roman" pitchFamily="18" charset="0"/>
                        <a:cs typeface="Times New Roman" pitchFamily="18" charset="0"/>
                      </a:rPr>
                      <a:t>µ</a:t>
                    </a:r>
                    <a:endParaRPr lang="ru-RU" sz="3200" dirty="0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  <p:cxnSp>
                <p:nvCxnSpPr>
                  <p:cNvPr id="32" name="Прямая соединительная линия 31"/>
                  <p:cNvCxnSpPr/>
                  <p:nvPr/>
                </p:nvCxnSpPr>
                <p:spPr>
                  <a:xfrm flipV="1">
                    <a:off x="3143240" y="357165"/>
                    <a:ext cx="714380" cy="428400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33" name="TextBox 32"/>
                  <p:cNvSpPr txBox="1"/>
                  <p:nvPr/>
                </p:nvSpPr>
                <p:spPr>
                  <a:xfrm>
                    <a:off x="3857620" y="500042"/>
                    <a:ext cx="785818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lvl="0"/>
                    <a:r>
                      <a:rPr lang="en-US" sz="3200" dirty="0" smtClean="0">
                        <a:latin typeface="Times New Roman" pitchFamily="18" charset="0"/>
                        <a:cs typeface="Times New Roman" pitchFamily="18" charset="0"/>
                      </a:rPr>
                      <a:t>W</a:t>
                    </a:r>
                    <a:r>
                      <a:rPr kumimoji="0" lang="ru-RU" sz="3200" b="0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rPr>
                      <a:t>+</a:t>
                    </a:r>
                    <a:r>
                      <a:rPr lang="ru-RU" sz="3200" baseline="30000" dirty="0" smtClean="0"/>
                      <a:t> </a:t>
                    </a:r>
                    <a:endParaRPr lang="ru-RU" sz="3200" dirty="0"/>
                  </a:p>
                </p:txBody>
              </p:sp>
              <p:cxnSp>
                <p:nvCxnSpPr>
                  <p:cNvPr id="34" name="Прямая соединительная линия 33"/>
                  <p:cNvCxnSpPr/>
                  <p:nvPr/>
                </p:nvCxnSpPr>
                <p:spPr>
                  <a:xfrm>
                    <a:off x="4500562" y="799065"/>
                    <a:ext cx="714380" cy="1588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5" name="Прямая соединительная линия 34"/>
                  <p:cNvCxnSpPr/>
                  <p:nvPr/>
                </p:nvCxnSpPr>
                <p:spPr>
                  <a:xfrm rot="10800000" flipH="1">
                    <a:off x="3963372" y="227561"/>
                    <a:ext cx="180000" cy="1588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6" name="Прямая соединительная линия 35"/>
                  <p:cNvCxnSpPr/>
                  <p:nvPr/>
                </p:nvCxnSpPr>
                <p:spPr>
                  <a:xfrm flipV="1">
                    <a:off x="4500562" y="357166"/>
                    <a:ext cx="714380" cy="428400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37" name="Прямоугольник 36"/>
                  <p:cNvSpPr/>
                  <p:nvPr/>
                </p:nvSpPr>
                <p:spPr>
                  <a:xfrm>
                    <a:off x="5214942" y="500042"/>
                    <a:ext cx="521297" cy="584775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r>
                      <a:rPr lang="en-US" sz="3200" dirty="0" smtClean="0">
                        <a:solidFill>
                          <a:prstClr val="black"/>
                        </a:solidFill>
                        <a:latin typeface="Times New Roman" pitchFamily="18" charset="0"/>
                        <a:cs typeface="Times New Roman" pitchFamily="18" charset="0"/>
                      </a:rPr>
                      <a:t>e</a:t>
                    </a:r>
                    <a:r>
                      <a:rPr lang="ru-RU" sz="3200" baseline="30000" dirty="0" smtClean="0">
                        <a:solidFill>
                          <a:prstClr val="black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rPr>
                      <a:t>+</a:t>
                    </a:r>
                    <a:endParaRPr lang="ru-RU" dirty="0"/>
                  </a:p>
                </p:txBody>
              </p:sp>
              <p:sp>
                <p:nvSpPr>
                  <p:cNvPr id="38" name="TextBox 37"/>
                  <p:cNvSpPr txBox="1"/>
                  <p:nvPr/>
                </p:nvSpPr>
                <p:spPr>
                  <a:xfrm>
                    <a:off x="5214942" y="58143"/>
                    <a:ext cx="571504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3200" dirty="0" err="1" smtClean="0">
                        <a:latin typeface="Times New Roman" pitchFamily="18" charset="0"/>
                        <a:cs typeface="Times New Roman" pitchFamily="18" charset="0"/>
                      </a:rPr>
                      <a:t>v</a:t>
                    </a:r>
                    <a:r>
                      <a:rPr lang="en-US" sz="3200" baseline="-25000" dirty="0" err="1" smtClean="0">
                        <a:latin typeface="Times New Roman" pitchFamily="18" charset="0"/>
                        <a:cs typeface="Times New Roman" pitchFamily="18" charset="0"/>
                      </a:rPr>
                      <a:t>e</a:t>
                    </a:r>
                    <a:endParaRPr lang="ru-RU" sz="3200" dirty="0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</p:grpSp>
            <p:grpSp>
              <p:nvGrpSpPr>
                <p:cNvPr id="11" name="Группа 126"/>
                <p:cNvGrpSpPr/>
                <p:nvPr/>
              </p:nvGrpSpPr>
              <p:grpSpPr>
                <a:xfrm>
                  <a:off x="-1643106" y="71414"/>
                  <a:ext cx="1857388" cy="1013403"/>
                  <a:chOff x="3143240" y="2000240"/>
                  <a:chExt cx="1857388" cy="1013403"/>
                </a:xfrm>
              </p:grpSpPr>
              <p:sp>
                <p:nvSpPr>
                  <p:cNvPr id="12" name="TextBox 11"/>
                  <p:cNvSpPr txBox="1"/>
                  <p:nvPr/>
                </p:nvSpPr>
                <p:spPr>
                  <a:xfrm>
                    <a:off x="3143240" y="2000240"/>
                    <a:ext cx="785818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lvl="0"/>
                    <a:r>
                      <a:rPr lang="en-US" sz="3200" dirty="0" smtClean="0">
                        <a:latin typeface="Times New Roman" pitchFamily="18" charset="0"/>
                        <a:cs typeface="Times New Roman" pitchFamily="18" charset="0"/>
                      </a:rPr>
                      <a:t>W</a:t>
                    </a:r>
                    <a:r>
                      <a:rPr kumimoji="0" lang="ru-RU" sz="3200" b="0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rPr>
                      <a:t>+</a:t>
                    </a:r>
                    <a:r>
                      <a:rPr lang="ru-RU" sz="3200" baseline="30000" dirty="0" smtClean="0"/>
                      <a:t> </a:t>
                    </a:r>
                    <a:endParaRPr lang="ru-RU" sz="3200" dirty="0"/>
                  </a:p>
                </p:txBody>
              </p:sp>
              <p:cxnSp>
                <p:nvCxnSpPr>
                  <p:cNvPr id="13" name="Прямая соединительная линия 12"/>
                  <p:cNvCxnSpPr/>
                  <p:nvPr/>
                </p:nvCxnSpPr>
                <p:spPr>
                  <a:xfrm>
                    <a:off x="3786182" y="2285992"/>
                    <a:ext cx="714380" cy="1588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" name="Прямая соединительная линия 13"/>
                  <p:cNvCxnSpPr/>
                  <p:nvPr/>
                </p:nvCxnSpPr>
                <p:spPr>
                  <a:xfrm>
                    <a:off x="3786182" y="2285992"/>
                    <a:ext cx="714380" cy="428628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  <a:prstDash val="solid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5" name="TextBox 14"/>
                  <p:cNvSpPr txBox="1"/>
                  <p:nvPr/>
                </p:nvSpPr>
                <p:spPr>
                  <a:xfrm>
                    <a:off x="4500562" y="2000240"/>
                    <a:ext cx="357190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3200" dirty="0" smtClean="0">
                        <a:latin typeface="Times New Roman" pitchFamily="18" charset="0"/>
                        <a:cs typeface="Times New Roman" pitchFamily="18" charset="0"/>
                      </a:rPr>
                      <a:t>u</a:t>
                    </a:r>
                    <a:endParaRPr lang="ru-RU" sz="3200" dirty="0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  <p:sp>
                <p:nvSpPr>
                  <p:cNvPr id="16" name="TextBox 15"/>
                  <p:cNvSpPr txBox="1"/>
                  <p:nvPr/>
                </p:nvSpPr>
                <p:spPr>
                  <a:xfrm>
                    <a:off x="4500562" y="2428868"/>
                    <a:ext cx="500066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3200" dirty="0" smtClean="0">
                        <a:latin typeface="Times New Roman" pitchFamily="18" charset="0"/>
                        <a:cs typeface="Times New Roman" pitchFamily="18" charset="0"/>
                      </a:rPr>
                      <a:t>d</a:t>
                    </a:r>
                    <a:endParaRPr lang="ru-RU" sz="3200" dirty="0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  <p:cxnSp>
                <p:nvCxnSpPr>
                  <p:cNvPr id="17" name="Прямая соединительная линия 16"/>
                  <p:cNvCxnSpPr/>
                  <p:nvPr/>
                </p:nvCxnSpPr>
                <p:spPr>
                  <a:xfrm rot="10800000" flipH="1">
                    <a:off x="4606314" y="2641593"/>
                    <a:ext cx="180000" cy="1588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cxnSp>
            <p:nvCxnSpPr>
              <p:cNvPr id="9" name="Прямая соединительная линия 8"/>
              <p:cNvCxnSpPr/>
              <p:nvPr/>
            </p:nvCxnSpPr>
            <p:spPr>
              <a:xfrm>
                <a:off x="-714380" y="-142900"/>
                <a:ext cx="714380" cy="428628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9" name="Прямая соединительная линия 38"/>
            <p:cNvCxnSpPr/>
            <p:nvPr/>
          </p:nvCxnSpPr>
          <p:spPr>
            <a:xfrm>
              <a:off x="2285984" y="2643182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Прямая соединительная линия 39"/>
            <p:cNvCxnSpPr/>
            <p:nvPr/>
          </p:nvCxnSpPr>
          <p:spPr>
            <a:xfrm>
              <a:off x="2285984" y="2357430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Прямая соединительная линия 40"/>
            <p:cNvCxnSpPr/>
            <p:nvPr/>
          </p:nvCxnSpPr>
          <p:spPr>
            <a:xfrm>
              <a:off x="2285984" y="2070090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Box 41"/>
            <p:cNvSpPr txBox="1"/>
            <p:nvPr/>
          </p:nvSpPr>
          <p:spPr>
            <a:xfrm>
              <a:off x="3012745" y="1766019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012745" y="2045136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3012745" y="2344159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d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6" name="Прямоугольник 45"/>
            <p:cNvSpPr/>
            <p:nvPr/>
          </p:nvSpPr>
          <p:spPr>
            <a:xfrm>
              <a:off x="3286116" y="1500174"/>
              <a:ext cx="1083951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8000" dirty="0" smtClean="0">
                  <a:latin typeface="Times New Roman" pitchFamily="18" charset="0"/>
                  <a:cs typeface="Times New Roman" pitchFamily="18" charset="0"/>
                </a:rPr>
                <a:t>p</a:t>
              </a:r>
              <a:r>
                <a:rPr lang="en-US" sz="8000" baseline="30000" dirty="0" smtClean="0">
                  <a:latin typeface="Times New Roman" pitchFamily="18" charset="0"/>
                  <a:cs typeface="Times New Roman" pitchFamily="18" charset="0"/>
                </a:rPr>
                <a:t>+</a:t>
              </a:r>
              <a:endParaRPr lang="ru-RU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Дельта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30495" y="2088620"/>
            <a:ext cx="123142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ru-RU" sz="8000" baseline="300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+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102032" y="2146787"/>
            <a:ext cx="3391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02032" y="2432539"/>
            <a:ext cx="3391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2032" y="2731562"/>
            <a:ext cx="3391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8" name="Группа 6"/>
          <p:cNvGrpSpPr/>
          <p:nvPr/>
        </p:nvGrpSpPr>
        <p:grpSpPr>
          <a:xfrm>
            <a:off x="1441211" y="3023950"/>
            <a:ext cx="7733284" cy="2012405"/>
            <a:chOff x="-714380" y="-831866"/>
            <a:chExt cx="8143932" cy="2012405"/>
          </a:xfrm>
        </p:grpSpPr>
        <p:grpSp>
          <p:nvGrpSpPr>
            <p:cNvPr id="10" name="Группа 133"/>
            <p:cNvGrpSpPr/>
            <p:nvPr/>
          </p:nvGrpSpPr>
          <p:grpSpPr>
            <a:xfrm>
              <a:off x="0" y="-142900"/>
              <a:ext cx="7429552" cy="1323439"/>
              <a:chOff x="-1643106" y="-156171"/>
              <a:chExt cx="7429552" cy="1323439"/>
            </a:xfrm>
          </p:grpSpPr>
          <p:grpSp>
            <p:nvGrpSpPr>
              <p:cNvPr id="11" name="Группа 122"/>
              <p:cNvGrpSpPr/>
              <p:nvPr/>
            </p:nvGrpSpPr>
            <p:grpSpPr>
              <a:xfrm>
                <a:off x="0" y="-156171"/>
                <a:ext cx="5786446" cy="1323439"/>
                <a:chOff x="0" y="-156171"/>
                <a:chExt cx="5786446" cy="1323439"/>
              </a:xfrm>
            </p:grpSpPr>
            <p:sp>
              <p:nvSpPr>
                <p:cNvPr id="18" name="Прямоугольник 17"/>
                <p:cNvSpPr/>
                <p:nvPr/>
              </p:nvSpPr>
              <p:spPr>
                <a:xfrm>
                  <a:off x="0" y="-156171"/>
                  <a:ext cx="1088760" cy="132343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l-GR" sz="8000" dirty="0" smtClean="0">
                      <a:latin typeface="Times New Roman" pitchFamily="18" charset="0"/>
                      <a:cs typeface="Times New Roman" pitchFamily="18" charset="0"/>
                    </a:rPr>
                    <a:t>π</a:t>
                  </a:r>
                  <a:r>
                    <a:rPr lang="ru-RU" sz="8000" baseline="30000" dirty="0" smtClean="0">
                      <a:latin typeface="Times New Roman" pitchFamily="18" charset="0"/>
                      <a:ea typeface="Calibri" pitchFamily="34" charset="0"/>
                      <a:cs typeface="Times New Roman" pitchFamily="18" charset="0"/>
                    </a:rPr>
                    <a:t>+</a:t>
                  </a:r>
                </a:p>
              </p:txBody>
            </p:sp>
            <p:cxnSp>
              <p:nvCxnSpPr>
                <p:cNvPr id="19" name="Прямая соединительная линия 18"/>
                <p:cNvCxnSpPr/>
                <p:nvPr/>
              </p:nvCxnSpPr>
              <p:spPr>
                <a:xfrm rot="10800000" flipH="1">
                  <a:off x="1034414" y="686225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0" name="TextBox 19"/>
                <p:cNvSpPr txBox="1"/>
                <p:nvPr/>
              </p:nvSpPr>
              <p:spPr>
                <a:xfrm>
                  <a:off x="928662" y="103039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u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21" name="TextBox 20"/>
                <p:cNvSpPr txBox="1"/>
                <p:nvPr/>
              </p:nvSpPr>
              <p:spPr>
                <a:xfrm>
                  <a:off x="928662" y="473500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>
                      <a:latin typeface="Times New Roman" pitchFamily="18" charset="0"/>
                      <a:cs typeface="Times New Roman" pitchFamily="18" charset="0"/>
                    </a:rPr>
                    <a:t>d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22" name="Прямая соединительная линия 21"/>
                <p:cNvCxnSpPr/>
                <p:nvPr/>
              </p:nvCxnSpPr>
              <p:spPr>
                <a:xfrm>
                  <a:off x="1285852" y="378209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" name="Прямая соединительная линия 22"/>
                <p:cNvCxnSpPr/>
                <p:nvPr/>
              </p:nvCxnSpPr>
              <p:spPr>
                <a:xfrm flipV="1">
                  <a:off x="1285852" y="564845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" name="Прямая соединительная линия 23"/>
                <p:cNvCxnSpPr>
                  <a:stCxn id="28" idx="1"/>
                </p:cNvCxnSpPr>
                <p:nvPr/>
              </p:nvCxnSpPr>
              <p:spPr>
                <a:xfrm rot="10800000" flipV="1">
                  <a:off x="2285985" y="408698"/>
                  <a:ext cx="285751" cy="14951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" name="Прямая соединительная линия 24"/>
                <p:cNvCxnSpPr/>
                <p:nvPr/>
              </p:nvCxnSpPr>
              <p:spPr>
                <a:xfrm rot="10800000">
                  <a:off x="2285984" y="558209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6" name="TextBox 25"/>
                <p:cNvSpPr txBox="1"/>
                <p:nvPr/>
              </p:nvSpPr>
              <p:spPr>
                <a:xfrm>
                  <a:off x="1571604" y="58143"/>
                  <a:ext cx="785818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/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kumimoji="0" lang="ru-RU" sz="3200" b="0" i="0" u="none" strike="noStrike" cap="none" normalizeH="0" baseline="3000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 New Roman" pitchFamily="18" charset="0"/>
                      <a:ea typeface="Calibri" pitchFamily="34" charset="0"/>
                      <a:cs typeface="Times New Roman" pitchFamily="18" charset="0"/>
                    </a:rPr>
                    <a:t>+</a:t>
                  </a:r>
                  <a:r>
                    <a:rPr lang="ru-RU" sz="3200" baseline="30000" dirty="0" smtClean="0"/>
                    <a:t> </a:t>
                  </a:r>
                  <a:endParaRPr lang="ru-RU" sz="3200" dirty="0"/>
                </a:p>
              </p:txBody>
            </p:sp>
            <p:cxnSp>
              <p:nvCxnSpPr>
                <p:cNvPr id="27" name="Прямая соединительная линия 26"/>
                <p:cNvCxnSpPr/>
                <p:nvPr/>
              </p:nvCxnSpPr>
              <p:spPr>
                <a:xfrm>
                  <a:off x="1571604" y="558209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8" name="TextBox 27"/>
                <p:cNvSpPr txBox="1"/>
                <p:nvPr/>
              </p:nvSpPr>
              <p:spPr>
                <a:xfrm>
                  <a:off x="2571736" y="116310"/>
                  <a:ext cx="654679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smtClean="0">
                      <a:latin typeface="Times New Roman" pitchFamily="18" charset="0"/>
                      <a:cs typeface="Times New Roman" pitchFamily="18" charset="0"/>
                    </a:rPr>
                    <a:t>µ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29" name="Прямоугольник 28"/>
                <p:cNvSpPr/>
                <p:nvPr/>
              </p:nvSpPr>
              <p:spPr>
                <a:xfrm>
                  <a:off x="2571736" y="486771"/>
                  <a:ext cx="57579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lv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US" sz="32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µ</a:t>
                  </a:r>
                  <a:r>
                    <a:rPr lang="ru-RU" sz="3200" baseline="300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+</a:t>
                  </a:r>
                  <a:endParaRPr lang="ru-RU" sz="9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cxnSp>
              <p:nvCxnSpPr>
                <p:cNvPr id="30" name="Прямая соединительная линия 29"/>
                <p:cNvCxnSpPr/>
                <p:nvPr/>
              </p:nvCxnSpPr>
              <p:spPr>
                <a:xfrm>
                  <a:off x="3143240" y="772523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1" name="TextBox 30"/>
                <p:cNvSpPr txBox="1"/>
                <p:nvPr/>
              </p:nvSpPr>
              <p:spPr>
                <a:xfrm>
                  <a:off x="3857620" y="71414"/>
                  <a:ext cx="687617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smtClean="0">
                      <a:latin typeface="Times New Roman" pitchFamily="18" charset="0"/>
                      <a:cs typeface="Times New Roman" pitchFamily="18" charset="0"/>
                    </a:rPr>
                    <a:t>µ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 flipV="1">
                  <a:off x="3143240" y="357165"/>
                  <a:ext cx="714380" cy="4284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3" name="TextBox 32"/>
                <p:cNvSpPr txBox="1"/>
                <p:nvPr/>
              </p:nvSpPr>
              <p:spPr>
                <a:xfrm>
                  <a:off x="3857620" y="500042"/>
                  <a:ext cx="785818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/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kumimoji="0" lang="ru-RU" sz="3200" b="0" i="0" u="none" strike="noStrike" cap="none" normalizeH="0" baseline="3000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 New Roman" pitchFamily="18" charset="0"/>
                      <a:ea typeface="Calibri" pitchFamily="34" charset="0"/>
                      <a:cs typeface="Times New Roman" pitchFamily="18" charset="0"/>
                    </a:rPr>
                    <a:t>+</a:t>
                  </a:r>
                  <a:r>
                    <a:rPr lang="ru-RU" sz="3200" baseline="30000" dirty="0" smtClean="0"/>
                    <a:t> </a:t>
                  </a:r>
                  <a:endParaRPr lang="ru-RU" sz="3200" dirty="0"/>
                </a:p>
              </p:txBody>
            </p:sp>
            <p:cxnSp>
              <p:nvCxnSpPr>
                <p:cNvPr id="34" name="Прямая соединительная линия 33"/>
                <p:cNvCxnSpPr/>
                <p:nvPr/>
              </p:nvCxnSpPr>
              <p:spPr>
                <a:xfrm>
                  <a:off x="4500562" y="799065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" name="Прямая соединительная линия 34"/>
                <p:cNvCxnSpPr/>
                <p:nvPr/>
              </p:nvCxnSpPr>
              <p:spPr>
                <a:xfrm rot="10800000" flipH="1">
                  <a:off x="3963372" y="227561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" name="Прямая соединительная линия 35"/>
                <p:cNvCxnSpPr/>
                <p:nvPr/>
              </p:nvCxnSpPr>
              <p:spPr>
                <a:xfrm flipV="1">
                  <a:off x="4500562" y="357166"/>
                  <a:ext cx="714380" cy="4284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7" name="Прямоугольник 36"/>
                <p:cNvSpPr/>
                <p:nvPr/>
              </p:nvSpPr>
              <p:spPr>
                <a:xfrm>
                  <a:off x="5214942" y="500042"/>
                  <a:ext cx="521297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sz="32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e</a:t>
                  </a:r>
                  <a:r>
                    <a:rPr lang="ru-RU" sz="3200" baseline="30000" dirty="0" smtClean="0">
                      <a:solidFill>
                        <a:prstClr val="black"/>
                      </a:solidFill>
                      <a:latin typeface="Times New Roman" pitchFamily="18" charset="0"/>
                      <a:ea typeface="Calibri" pitchFamily="34" charset="0"/>
                      <a:cs typeface="Times New Roman" pitchFamily="18" charset="0"/>
                    </a:rPr>
                    <a:t>+</a:t>
                  </a:r>
                  <a:endParaRPr lang="ru-RU" dirty="0"/>
                </a:p>
              </p:txBody>
            </p:sp>
            <p:sp>
              <p:nvSpPr>
                <p:cNvPr id="38" name="TextBox 37"/>
                <p:cNvSpPr txBox="1"/>
                <p:nvPr/>
              </p:nvSpPr>
              <p:spPr>
                <a:xfrm>
                  <a:off x="5214942" y="58143"/>
                  <a:ext cx="57150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err="1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err="1" smtClean="0">
                      <a:latin typeface="Times New Roman" pitchFamily="18" charset="0"/>
                      <a:cs typeface="Times New Roman" pitchFamily="18" charset="0"/>
                    </a:rPr>
                    <a:t>e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  <p:grpSp>
            <p:nvGrpSpPr>
              <p:cNvPr id="45" name="Группа 126"/>
              <p:cNvGrpSpPr/>
              <p:nvPr/>
            </p:nvGrpSpPr>
            <p:grpSpPr>
              <a:xfrm>
                <a:off x="-1643106" y="71414"/>
                <a:ext cx="1857388" cy="1013403"/>
                <a:chOff x="3143240" y="2000240"/>
                <a:chExt cx="1857388" cy="1013403"/>
              </a:xfrm>
            </p:grpSpPr>
            <p:sp>
              <p:nvSpPr>
                <p:cNvPr id="12" name="TextBox 11"/>
                <p:cNvSpPr txBox="1"/>
                <p:nvPr/>
              </p:nvSpPr>
              <p:spPr>
                <a:xfrm>
                  <a:off x="3143240" y="2000240"/>
                  <a:ext cx="785818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/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kumimoji="0" lang="ru-RU" sz="3200" b="0" i="0" u="none" strike="noStrike" cap="none" normalizeH="0" baseline="3000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 New Roman" pitchFamily="18" charset="0"/>
                      <a:ea typeface="Calibri" pitchFamily="34" charset="0"/>
                      <a:cs typeface="Times New Roman" pitchFamily="18" charset="0"/>
                    </a:rPr>
                    <a:t>+</a:t>
                  </a:r>
                  <a:r>
                    <a:rPr lang="ru-RU" sz="3200" baseline="30000" dirty="0" smtClean="0"/>
                    <a:t> </a:t>
                  </a:r>
                  <a:endParaRPr lang="ru-RU" sz="3200" dirty="0"/>
                </a:p>
              </p:txBody>
            </p:sp>
            <p:cxnSp>
              <p:nvCxnSpPr>
                <p:cNvPr id="13" name="Прямая соединительная линия 12"/>
                <p:cNvCxnSpPr/>
                <p:nvPr/>
              </p:nvCxnSpPr>
              <p:spPr>
                <a:xfrm>
                  <a:off x="3786182" y="2285992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" name="Прямая соединительная линия 13"/>
                <p:cNvCxnSpPr/>
                <p:nvPr/>
              </p:nvCxnSpPr>
              <p:spPr>
                <a:xfrm>
                  <a:off x="3786182" y="2285992"/>
                  <a:ext cx="714380" cy="42862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5" name="TextBox 14"/>
                <p:cNvSpPr txBox="1"/>
                <p:nvPr/>
              </p:nvSpPr>
              <p:spPr>
                <a:xfrm>
                  <a:off x="4500562" y="2000240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u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6" name="TextBox 15"/>
                <p:cNvSpPr txBox="1"/>
                <p:nvPr/>
              </p:nvSpPr>
              <p:spPr>
                <a:xfrm>
                  <a:off x="4500562" y="2428868"/>
                  <a:ext cx="500066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d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17" name="Прямая соединительная линия 16"/>
                <p:cNvCxnSpPr/>
                <p:nvPr/>
              </p:nvCxnSpPr>
              <p:spPr>
                <a:xfrm rot="10800000" flipH="1">
                  <a:off x="4606314" y="2641593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9" name="Прямая соединительная линия 8"/>
            <p:cNvCxnSpPr>
              <a:stCxn id="6" idx="3"/>
            </p:cNvCxnSpPr>
            <p:nvPr/>
          </p:nvCxnSpPr>
          <p:spPr>
            <a:xfrm>
              <a:off x="-714380" y="-831866"/>
              <a:ext cx="714380" cy="1117594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9" name="Прямая соединительная линия 38"/>
          <p:cNvCxnSpPr/>
          <p:nvPr/>
        </p:nvCxnSpPr>
        <p:spPr>
          <a:xfrm>
            <a:off x="1441211" y="3017314"/>
            <a:ext cx="67835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>
            <a:off x="1441211" y="2731562"/>
            <a:ext cx="67835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1441211" y="2444222"/>
            <a:ext cx="67835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2131326" y="2140151"/>
            <a:ext cx="3391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131326" y="2419268"/>
            <a:ext cx="3391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131326" y="2718291"/>
            <a:ext cx="3391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7" name="Группа 46"/>
          <p:cNvGrpSpPr/>
          <p:nvPr/>
        </p:nvGrpSpPr>
        <p:grpSpPr>
          <a:xfrm>
            <a:off x="2397291" y="1857364"/>
            <a:ext cx="4051596" cy="2299287"/>
            <a:chOff x="2759871" y="2431757"/>
            <a:chExt cx="3929058" cy="2299287"/>
          </a:xfrm>
        </p:grpSpPr>
        <p:sp>
          <p:nvSpPr>
            <p:cNvPr id="48" name="Прямоугольник 47"/>
            <p:cNvSpPr/>
            <p:nvPr/>
          </p:nvSpPr>
          <p:spPr>
            <a:xfrm>
              <a:off x="2759871" y="2646071"/>
              <a:ext cx="1039067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8000" dirty="0" smtClean="0">
                  <a:latin typeface="Times New Roman" pitchFamily="18" charset="0"/>
                  <a:cs typeface="Times New Roman" pitchFamily="18" charset="0"/>
                </a:rPr>
                <a:t>n</a:t>
              </a:r>
              <a:r>
                <a:rPr lang="en-US" sz="8000" baseline="30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ru-RU" dirty="0"/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3688533" y="2710873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3688533" y="2976719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>
                  <a:latin typeface="Times New Roman" pitchFamily="18" charset="0"/>
                  <a:cs typeface="Times New Roman" pitchFamily="18" charset="0"/>
                </a:rPr>
                <a:t>d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3688533" y="3275742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>
                  <a:latin typeface="Times New Roman" pitchFamily="18" charset="0"/>
                  <a:cs typeface="Times New Roman" pitchFamily="18" charset="0"/>
                </a:rPr>
                <a:t>d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52" name="Прямая соединительная линия 51"/>
            <p:cNvCxnSpPr/>
            <p:nvPr/>
          </p:nvCxnSpPr>
          <p:spPr>
            <a:xfrm>
              <a:off x="4045723" y="3008308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Прямая соединительная линия 52"/>
            <p:cNvCxnSpPr/>
            <p:nvPr/>
          </p:nvCxnSpPr>
          <p:spPr>
            <a:xfrm>
              <a:off x="4045723" y="3287425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Прямая соединительная линия 53"/>
            <p:cNvCxnSpPr/>
            <p:nvPr/>
          </p:nvCxnSpPr>
          <p:spPr>
            <a:xfrm>
              <a:off x="4045723" y="3574765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TextBox 54"/>
            <p:cNvSpPr txBox="1"/>
            <p:nvPr/>
          </p:nvSpPr>
          <p:spPr>
            <a:xfrm>
              <a:off x="4760103" y="2710873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4760103" y="2989990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>
                  <a:latin typeface="Times New Roman" pitchFamily="18" charset="0"/>
                  <a:cs typeface="Times New Roman" pitchFamily="18" charset="0"/>
                </a:rPr>
                <a:t>d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4760103" y="3289013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58" name="Группа 40"/>
            <p:cNvGrpSpPr/>
            <p:nvPr/>
          </p:nvGrpSpPr>
          <p:grpSpPr>
            <a:xfrm>
              <a:off x="3688533" y="3275742"/>
              <a:ext cx="2000264" cy="1013403"/>
              <a:chOff x="2571736" y="1928802"/>
              <a:chExt cx="2000264" cy="1013403"/>
            </a:xfrm>
          </p:grpSpPr>
          <p:sp>
            <p:nvSpPr>
              <p:cNvPr id="67" name="TextBox 66"/>
              <p:cNvSpPr txBox="1"/>
              <p:nvPr/>
            </p:nvSpPr>
            <p:spPr>
              <a:xfrm>
                <a:off x="2571736" y="1928802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d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grpSp>
            <p:nvGrpSpPr>
              <p:cNvPr id="68" name="Группа 59"/>
              <p:cNvGrpSpPr/>
              <p:nvPr/>
            </p:nvGrpSpPr>
            <p:grpSpPr>
              <a:xfrm>
                <a:off x="2928926" y="1928802"/>
                <a:ext cx="1643074" cy="1013403"/>
                <a:chOff x="2928926" y="1928802"/>
                <a:chExt cx="1643074" cy="1013403"/>
              </a:xfrm>
            </p:grpSpPr>
            <p:cxnSp>
              <p:nvCxnSpPr>
                <p:cNvPr id="69" name="Прямая соединительная линия 68"/>
                <p:cNvCxnSpPr>
                  <a:stCxn id="67" idx="3"/>
                  <a:endCxn id="70" idx="1"/>
                </p:cNvCxnSpPr>
                <p:nvPr/>
              </p:nvCxnSpPr>
              <p:spPr>
                <a:xfrm>
                  <a:off x="2928926" y="2221190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0" name="TextBox 69"/>
                <p:cNvSpPr txBox="1"/>
                <p:nvPr/>
              </p:nvSpPr>
              <p:spPr>
                <a:xfrm>
                  <a:off x="3643306" y="1928802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71" name="Прямая соединительная линия 70"/>
                <p:cNvCxnSpPr>
                  <a:stCxn id="67" idx="3"/>
                  <a:endCxn id="72" idx="1"/>
                </p:cNvCxnSpPr>
                <p:nvPr/>
              </p:nvCxnSpPr>
              <p:spPr>
                <a:xfrm>
                  <a:off x="2928926" y="2221190"/>
                  <a:ext cx="714380" cy="42862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2" name="TextBox 71"/>
                <p:cNvSpPr txBox="1"/>
                <p:nvPr/>
              </p:nvSpPr>
              <p:spPr>
                <a:xfrm>
                  <a:off x="3643306" y="2357430"/>
                  <a:ext cx="92869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lang="en-US" sz="3200" baseline="30000" dirty="0" smtClean="0">
                      <a:latin typeface="Times New Roman" pitchFamily="18" charset="0"/>
                      <a:cs typeface="Times New Roman" pitchFamily="18" charset="0"/>
                    </a:rPr>
                    <a:t>-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</p:grpSp>
        <p:grpSp>
          <p:nvGrpSpPr>
            <p:cNvPr id="59" name="Группа 47"/>
            <p:cNvGrpSpPr/>
            <p:nvPr/>
          </p:nvGrpSpPr>
          <p:grpSpPr>
            <a:xfrm>
              <a:off x="4760103" y="3717641"/>
              <a:ext cx="1928826" cy="1013403"/>
              <a:chOff x="1357290" y="2000240"/>
              <a:chExt cx="1928826" cy="1013403"/>
            </a:xfrm>
          </p:grpSpPr>
          <p:sp>
            <p:nvSpPr>
              <p:cNvPr id="62" name="TextBox 61"/>
              <p:cNvSpPr txBox="1"/>
              <p:nvPr/>
            </p:nvSpPr>
            <p:spPr>
              <a:xfrm>
                <a:off x="1357290" y="2000240"/>
                <a:ext cx="78581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W</a:t>
                </a:r>
                <a:r>
                  <a:rPr lang="en-US" sz="3200" baseline="30000" dirty="0" smtClean="0">
                    <a:latin typeface="Times New Roman" pitchFamily="18" charset="0"/>
                    <a:cs typeface="Times New Roman" pitchFamily="18" charset="0"/>
                  </a:rPr>
                  <a:t>-</a:t>
                </a:r>
                <a:r>
                  <a:rPr lang="ru-RU" sz="3200" baseline="30000" dirty="0" smtClean="0"/>
                  <a:t> </a:t>
                </a:r>
                <a:endParaRPr lang="ru-RU" sz="3200" dirty="0"/>
              </a:p>
            </p:txBody>
          </p:sp>
          <p:cxnSp>
            <p:nvCxnSpPr>
              <p:cNvPr id="63" name="Прямая соединительная линия 62"/>
              <p:cNvCxnSpPr/>
              <p:nvPr/>
            </p:nvCxnSpPr>
            <p:spPr>
              <a:xfrm>
                <a:off x="2000232" y="2285992"/>
                <a:ext cx="71438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Прямая соединительная линия 63"/>
              <p:cNvCxnSpPr/>
              <p:nvPr/>
            </p:nvCxnSpPr>
            <p:spPr>
              <a:xfrm>
                <a:off x="2000232" y="2285992"/>
                <a:ext cx="714380" cy="428628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TextBox 64"/>
              <p:cNvSpPr txBox="1"/>
              <p:nvPr/>
            </p:nvSpPr>
            <p:spPr>
              <a:xfrm>
                <a:off x="2714612" y="2000240"/>
                <a:ext cx="50006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e</a:t>
                </a:r>
                <a:r>
                  <a:rPr lang="en-US" sz="3200" baseline="30000" dirty="0" smtClean="0">
                    <a:latin typeface="Times New Roman" pitchFamily="18" charset="0"/>
                    <a:cs typeface="Times New Roman" pitchFamily="18" charset="0"/>
                  </a:rPr>
                  <a:t>-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6" name="TextBox 65"/>
              <p:cNvSpPr txBox="1"/>
              <p:nvPr/>
            </p:nvSpPr>
            <p:spPr>
              <a:xfrm>
                <a:off x="2714612" y="2428868"/>
                <a:ext cx="57150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err="1" smtClean="0">
                    <a:latin typeface="Times New Roman" pitchFamily="18" charset="0"/>
                    <a:cs typeface="Times New Roman" pitchFamily="18" charset="0"/>
                  </a:rPr>
                  <a:t>v</a:t>
                </a:r>
                <a:r>
                  <a:rPr lang="en-US" sz="3200" baseline="-25000" dirty="0" err="1" smtClean="0">
                    <a:latin typeface="Times New Roman" pitchFamily="18" charset="0"/>
                    <a:cs typeface="Times New Roman" pitchFamily="18" charset="0"/>
                  </a:rPr>
                  <a:t>e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cxnSp>
          <p:nvCxnSpPr>
            <p:cNvPr id="60" name="Прямая соединительная линия 59"/>
            <p:cNvCxnSpPr/>
            <p:nvPr/>
          </p:nvCxnSpPr>
          <p:spPr>
            <a:xfrm rot="10800000" flipH="1">
              <a:off x="6223177" y="4289145"/>
              <a:ext cx="18000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Прямоугольник 60"/>
            <p:cNvSpPr/>
            <p:nvPr/>
          </p:nvSpPr>
          <p:spPr>
            <a:xfrm>
              <a:off x="5033474" y="2431757"/>
              <a:ext cx="1083951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8000" dirty="0" smtClean="0">
                  <a:latin typeface="Times New Roman" pitchFamily="18" charset="0"/>
                  <a:cs typeface="Times New Roman" pitchFamily="18" charset="0"/>
                </a:rPr>
                <a:t>p</a:t>
              </a:r>
              <a:r>
                <a:rPr lang="en-US" sz="8000" baseline="30000" dirty="0" smtClean="0">
                  <a:latin typeface="Times New Roman" pitchFamily="18" charset="0"/>
                  <a:cs typeface="Times New Roman" pitchFamily="18" charset="0"/>
                </a:rPr>
                <a:t>+</a:t>
              </a:r>
              <a:endParaRPr lang="ru-RU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Дельта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85984" y="2483365"/>
            <a:ext cx="123142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ru-RU" sz="8000" baseline="300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+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357554" y="254312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57554" y="2808966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57554" y="3107989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3714744" y="2840555"/>
            <a:ext cx="71438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3714744" y="3119672"/>
            <a:ext cx="71438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3714744" y="3407012"/>
            <a:ext cx="71438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4429124" y="254312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429124" y="2822237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429124" y="312126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2" name="Группа 21"/>
          <p:cNvGrpSpPr/>
          <p:nvPr/>
        </p:nvGrpSpPr>
        <p:grpSpPr>
          <a:xfrm>
            <a:off x="5143504" y="3231628"/>
            <a:ext cx="1714512" cy="1323439"/>
            <a:chOff x="5929322" y="428604"/>
            <a:chExt cx="1714512" cy="1323439"/>
          </a:xfrm>
        </p:grpSpPr>
        <p:sp>
          <p:nvSpPr>
            <p:cNvPr id="23" name="Прямоугольник 22"/>
            <p:cNvSpPr/>
            <p:nvPr/>
          </p:nvSpPr>
          <p:spPr>
            <a:xfrm>
              <a:off x="5929322" y="428604"/>
              <a:ext cx="1043876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8000" dirty="0" smtClean="0">
                  <a:latin typeface="Times New Roman" pitchFamily="18" charset="0"/>
                  <a:cs typeface="Times New Roman" pitchFamily="18" charset="0"/>
                </a:rPr>
                <a:t>π</a:t>
              </a:r>
              <a:r>
                <a:rPr lang="ru-RU" sz="8000" baseline="30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ru-RU" sz="8000" baseline="30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endParaRPr>
            </a:p>
          </p:txBody>
        </p:sp>
        <p:cxnSp>
          <p:nvCxnSpPr>
            <p:cNvPr id="24" name="Прямая соединительная линия 10"/>
            <p:cNvCxnSpPr/>
            <p:nvPr/>
          </p:nvCxnSpPr>
          <p:spPr>
            <a:xfrm>
              <a:off x="6929454" y="1214422"/>
              <a:ext cx="714380" cy="428628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Прямая соединительная линия 10"/>
            <p:cNvCxnSpPr/>
            <p:nvPr/>
          </p:nvCxnSpPr>
          <p:spPr>
            <a:xfrm flipV="1">
              <a:off x="6929454" y="785794"/>
              <a:ext cx="714380" cy="428400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Прямоугольник 25"/>
            <p:cNvSpPr/>
            <p:nvPr/>
          </p:nvSpPr>
          <p:spPr>
            <a:xfrm>
              <a:off x="6929454" y="571480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6920838" y="1142984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8" name="Прямоугольник 27"/>
          <p:cNvSpPr/>
          <p:nvPr/>
        </p:nvSpPr>
        <p:spPr>
          <a:xfrm>
            <a:off x="4740127" y="2302934"/>
            <a:ext cx="111775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80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endParaRPr lang="ru-RU" dirty="0"/>
          </a:p>
        </p:txBody>
      </p:sp>
      <p:grpSp>
        <p:nvGrpSpPr>
          <p:cNvPr id="30" name="Группа 29"/>
          <p:cNvGrpSpPr/>
          <p:nvPr/>
        </p:nvGrpSpPr>
        <p:grpSpPr>
          <a:xfrm>
            <a:off x="3714744" y="3412059"/>
            <a:ext cx="1508814" cy="1071570"/>
            <a:chOff x="6349334" y="2285992"/>
            <a:chExt cx="1508814" cy="1071570"/>
          </a:xfrm>
        </p:grpSpPr>
        <p:grpSp>
          <p:nvGrpSpPr>
            <p:cNvPr id="31" name="Группа 156"/>
            <p:cNvGrpSpPr/>
            <p:nvPr/>
          </p:nvGrpSpPr>
          <p:grpSpPr>
            <a:xfrm>
              <a:off x="7215206" y="2402326"/>
              <a:ext cx="642942" cy="955236"/>
              <a:chOff x="5572132" y="5175137"/>
              <a:chExt cx="642942" cy="955236"/>
            </a:xfrm>
          </p:grpSpPr>
          <p:cxnSp>
            <p:nvCxnSpPr>
              <p:cNvPr id="35" name="Прямая соединительная линия 34"/>
              <p:cNvCxnSpPr/>
              <p:nvPr/>
            </p:nvCxnSpPr>
            <p:spPr>
              <a:xfrm rot="10800000" flipH="1">
                <a:off x="5963636" y="5758323"/>
                <a:ext cx="18000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6" name="TextBox 35"/>
              <p:cNvSpPr txBox="1"/>
              <p:nvPr/>
            </p:nvSpPr>
            <p:spPr>
              <a:xfrm>
                <a:off x="5857884" y="5175137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u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5857884" y="5545598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u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cxnSp>
            <p:nvCxnSpPr>
              <p:cNvPr id="38" name="Прямая соединительная линия 37"/>
              <p:cNvCxnSpPr/>
              <p:nvPr/>
            </p:nvCxnSpPr>
            <p:spPr>
              <a:xfrm rot="10800000" flipV="1">
                <a:off x="5572132" y="5480797"/>
                <a:ext cx="285752" cy="14951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Прямая соединительная линия 38"/>
              <p:cNvCxnSpPr/>
              <p:nvPr/>
            </p:nvCxnSpPr>
            <p:spPr>
              <a:xfrm rot="10800000">
                <a:off x="5572132" y="5630307"/>
                <a:ext cx="285752" cy="180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2" name="Группа 158"/>
            <p:cNvGrpSpPr/>
            <p:nvPr/>
          </p:nvGrpSpPr>
          <p:grpSpPr>
            <a:xfrm>
              <a:off x="6349334" y="2285992"/>
              <a:ext cx="865872" cy="642942"/>
              <a:chOff x="6993184" y="1237217"/>
              <a:chExt cx="865872" cy="642942"/>
            </a:xfrm>
          </p:grpSpPr>
          <p:cxnSp>
            <p:nvCxnSpPr>
              <p:cNvPr id="33" name="Прямая соединительная линия 10"/>
              <p:cNvCxnSpPr/>
              <p:nvPr/>
            </p:nvCxnSpPr>
            <p:spPr>
              <a:xfrm>
                <a:off x="6993184" y="1237217"/>
                <a:ext cx="865872" cy="558233"/>
              </a:xfrm>
              <a:prstGeom prst="curvedConnector3">
                <a:avLst>
                  <a:gd name="adj1" fmla="val 50000"/>
                </a:avLst>
              </a:prstGeom>
              <a:ln cap="rnd"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4" name="Прямоугольник 33"/>
              <p:cNvSpPr/>
              <p:nvPr/>
            </p:nvSpPr>
            <p:spPr>
              <a:xfrm>
                <a:off x="7073238" y="1295384"/>
                <a:ext cx="389850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3200" dirty="0" smtClean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g</a:t>
                </a:r>
                <a:endParaRPr lang="ru-RU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Дельта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32309" y="2231496"/>
            <a:ext cx="118654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sz="8000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464836" y="2289663"/>
            <a:ext cx="3391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64836" y="2575415"/>
            <a:ext cx="3391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64836" y="2874438"/>
            <a:ext cx="3391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9" name="Прямая соединительная линия 38"/>
          <p:cNvCxnSpPr/>
          <p:nvPr/>
        </p:nvCxnSpPr>
        <p:spPr>
          <a:xfrm>
            <a:off x="2804015" y="3160190"/>
            <a:ext cx="67835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>
            <a:off x="2804015" y="2874438"/>
            <a:ext cx="67835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2804015" y="2587098"/>
            <a:ext cx="67835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3494130" y="2283027"/>
            <a:ext cx="3391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494130" y="2562144"/>
            <a:ext cx="3391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494130" y="2861167"/>
            <a:ext cx="3391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5" name="Группа 46"/>
          <p:cNvGrpSpPr/>
          <p:nvPr/>
        </p:nvGrpSpPr>
        <p:grpSpPr>
          <a:xfrm>
            <a:off x="3760095" y="2000240"/>
            <a:ext cx="4051596" cy="2299287"/>
            <a:chOff x="2759871" y="2431757"/>
            <a:chExt cx="3929058" cy="2299287"/>
          </a:xfrm>
        </p:grpSpPr>
        <p:sp>
          <p:nvSpPr>
            <p:cNvPr id="48" name="Прямоугольник 47"/>
            <p:cNvSpPr/>
            <p:nvPr/>
          </p:nvSpPr>
          <p:spPr>
            <a:xfrm>
              <a:off x="2759871" y="2646071"/>
              <a:ext cx="1039067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8000" dirty="0" smtClean="0">
                  <a:latin typeface="Times New Roman" pitchFamily="18" charset="0"/>
                  <a:cs typeface="Times New Roman" pitchFamily="18" charset="0"/>
                </a:rPr>
                <a:t>n</a:t>
              </a:r>
              <a:r>
                <a:rPr lang="en-US" sz="8000" baseline="30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ru-RU" dirty="0"/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3688533" y="2710873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3688533" y="2976719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>
                  <a:latin typeface="Times New Roman" pitchFamily="18" charset="0"/>
                  <a:cs typeface="Times New Roman" pitchFamily="18" charset="0"/>
                </a:rPr>
                <a:t>d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3688533" y="3275742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>
                  <a:latin typeface="Times New Roman" pitchFamily="18" charset="0"/>
                  <a:cs typeface="Times New Roman" pitchFamily="18" charset="0"/>
                </a:rPr>
                <a:t>d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52" name="Прямая соединительная линия 51"/>
            <p:cNvCxnSpPr/>
            <p:nvPr/>
          </p:nvCxnSpPr>
          <p:spPr>
            <a:xfrm>
              <a:off x="4045723" y="3008308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Прямая соединительная линия 52"/>
            <p:cNvCxnSpPr/>
            <p:nvPr/>
          </p:nvCxnSpPr>
          <p:spPr>
            <a:xfrm>
              <a:off x="4045723" y="3287425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Прямая соединительная линия 53"/>
            <p:cNvCxnSpPr/>
            <p:nvPr/>
          </p:nvCxnSpPr>
          <p:spPr>
            <a:xfrm>
              <a:off x="4045723" y="3574765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TextBox 54"/>
            <p:cNvSpPr txBox="1"/>
            <p:nvPr/>
          </p:nvSpPr>
          <p:spPr>
            <a:xfrm>
              <a:off x="4760103" y="2710873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4760103" y="2989990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>
                  <a:latin typeface="Times New Roman" pitchFamily="18" charset="0"/>
                  <a:cs typeface="Times New Roman" pitchFamily="18" charset="0"/>
                </a:rPr>
                <a:t>d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4760103" y="3289013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6" name="Группа 40"/>
            <p:cNvGrpSpPr/>
            <p:nvPr/>
          </p:nvGrpSpPr>
          <p:grpSpPr>
            <a:xfrm>
              <a:off x="3688533" y="3275742"/>
              <a:ext cx="2000264" cy="1013403"/>
              <a:chOff x="2571736" y="1928802"/>
              <a:chExt cx="2000264" cy="1013403"/>
            </a:xfrm>
          </p:grpSpPr>
          <p:sp>
            <p:nvSpPr>
              <p:cNvPr id="67" name="TextBox 66"/>
              <p:cNvSpPr txBox="1"/>
              <p:nvPr/>
            </p:nvSpPr>
            <p:spPr>
              <a:xfrm>
                <a:off x="2571736" y="1928802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d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grpSp>
            <p:nvGrpSpPr>
              <p:cNvPr id="47" name="Группа 59"/>
              <p:cNvGrpSpPr/>
              <p:nvPr/>
            </p:nvGrpSpPr>
            <p:grpSpPr>
              <a:xfrm>
                <a:off x="2928926" y="1928802"/>
                <a:ext cx="1643074" cy="1013403"/>
                <a:chOff x="2928926" y="1928802"/>
                <a:chExt cx="1643074" cy="1013403"/>
              </a:xfrm>
            </p:grpSpPr>
            <p:cxnSp>
              <p:nvCxnSpPr>
                <p:cNvPr id="69" name="Прямая соединительная линия 68"/>
                <p:cNvCxnSpPr>
                  <a:stCxn id="67" idx="3"/>
                  <a:endCxn id="70" idx="1"/>
                </p:cNvCxnSpPr>
                <p:nvPr/>
              </p:nvCxnSpPr>
              <p:spPr>
                <a:xfrm>
                  <a:off x="2928926" y="2221190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0" name="TextBox 69"/>
                <p:cNvSpPr txBox="1"/>
                <p:nvPr/>
              </p:nvSpPr>
              <p:spPr>
                <a:xfrm>
                  <a:off x="3643306" y="1928802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71" name="Прямая соединительная линия 70"/>
                <p:cNvCxnSpPr>
                  <a:stCxn id="67" idx="3"/>
                  <a:endCxn id="72" idx="1"/>
                </p:cNvCxnSpPr>
                <p:nvPr/>
              </p:nvCxnSpPr>
              <p:spPr>
                <a:xfrm>
                  <a:off x="2928926" y="2221190"/>
                  <a:ext cx="714380" cy="42862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2" name="TextBox 71"/>
                <p:cNvSpPr txBox="1"/>
                <p:nvPr/>
              </p:nvSpPr>
              <p:spPr>
                <a:xfrm>
                  <a:off x="3643306" y="2357430"/>
                  <a:ext cx="92869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lang="en-US" sz="3200" baseline="30000" dirty="0" smtClean="0">
                      <a:latin typeface="Times New Roman" pitchFamily="18" charset="0"/>
                      <a:cs typeface="Times New Roman" pitchFamily="18" charset="0"/>
                    </a:rPr>
                    <a:t>-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</p:grpSp>
        <p:grpSp>
          <p:nvGrpSpPr>
            <p:cNvPr id="58" name="Группа 47"/>
            <p:cNvGrpSpPr/>
            <p:nvPr/>
          </p:nvGrpSpPr>
          <p:grpSpPr>
            <a:xfrm>
              <a:off x="4760103" y="3717641"/>
              <a:ext cx="1928826" cy="1013403"/>
              <a:chOff x="1357290" y="2000240"/>
              <a:chExt cx="1928826" cy="1013403"/>
            </a:xfrm>
          </p:grpSpPr>
          <p:sp>
            <p:nvSpPr>
              <p:cNvPr id="62" name="TextBox 61"/>
              <p:cNvSpPr txBox="1"/>
              <p:nvPr/>
            </p:nvSpPr>
            <p:spPr>
              <a:xfrm>
                <a:off x="1357290" y="2000240"/>
                <a:ext cx="78581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W</a:t>
                </a:r>
                <a:r>
                  <a:rPr lang="en-US" sz="3200" baseline="30000" dirty="0" smtClean="0">
                    <a:latin typeface="Times New Roman" pitchFamily="18" charset="0"/>
                    <a:cs typeface="Times New Roman" pitchFamily="18" charset="0"/>
                  </a:rPr>
                  <a:t>-</a:t>
                </a:r>
                <a:r>
                  <a:rPr lang="ru-RU" sz="3200" baseline="30000" dirty="0" smtClean="0"/>
                  <a:t> </a:t>
                </a:r>
                <a:endParaRPr lang="ru-RU" sz="3200" dirty="0"/>
              </a:p>
            </p:txBody>
          </p:sp>
          <p:cxnSp>
            <p:nvCxnSpPr>
              <p:cNvPr id="63" name="Прямая соединительная линия 62"/>
              <p:cNvCxnSpPr/>
              <p:nvPr/>
            </p:nvCxnSpPr>
            <p:spPr>
              <a:xfrm>
                <a:off x="2000232" y="2285992"/>
                <a:ext cx="71438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Прямая соединительная линия 63"/>
              <p:cNvCxnSpPr/>
              <p:nvPr/>
            </p:nvCxnSpPr>
            <p:spPr>
              <a:xfrm>
                <a:off x="2000232" y="2285992"/>
                <a:ext cx="714380" cy="428628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TextBox 64"/>
              <p:cNvSpPr txBox="1"/>
              <p:nvPr/>
            </p:nvSpPr>
            <p:spPr>
              <a:xfrm>
                <a:off x="2714612" y="2000240"/>
                <a:ext cx="50006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e</a:t>
                </a:r>
                <a:r>
                  <a:rPr lang="en-US" sz="3200" baseline="30000" dirty="0" smtClean="0">
                    <a:latin typeface="Times New Roman" pitchFamily="18" charset="0"/>
                    <a:cs typeface="Times New Roman" pitchFamily="18" charset="0"/>
                  </a:rPr>
                  <a:t>-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6" name="TextBox 65"/>
              <p:cNvSpPr txBox="1"/>
              <p:nvPr/>
            </p:nvSpPr>
            <p:spPr>
              <a:xfrm>
                <a:off x="2714612" y="2428868"/>
                <a:ext cx="57150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err="1" smtClean="0">
                    <a:latin typeface="Times New Roman" pitchFamily="18" charset="0"/>
                    <a:cs typeface="Times New Roman" pitchFamily="18" charset="0"/>
                  </a:rPr>
                  <a:t>v</a:t>
                </a:r>
                <a:r>
                  <a:rPr lang="en-US" sz="3200" baseline="-25000" dirty="0" err="1" smtClean="0">
                    <a:latin typeface="Times New Roman" pitchFamily="18" charset="0"/>
                    <a:cs typeface="Times New Roman" pitchFamily="18" charset="0"/>
                  </a:rPr>
                  <a:t>e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cxnSp>
          <p:nvCxnSpPr>
            <p:cNvPr id="60" name="Прямая соединительная линия 59"/>
            <p:cNvCxnSpPr/>
            <p:nvPr/>
          </p:nvCxnSpPr>
          <p:spPr>
            <a:xfrm rot="10800000" flipH="1">
              <a:off x="6223177" y="4289145"/>
              <a:ext cx="18000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Прямоугольник 60"/>
            <p:cNvSpPr/>
            <p:nvPr/>
          </p:nvSpPr>
          <p:spPr>
            <a:xfrm>
              <a:off x="5033474" y="2431757"/>
              <a:ext cx="1083951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8000" dirty="0" smtClean="0">
                  <a:latin typeface="Times New Roman" pitchFamily="18" charset="0"/>
                  <a:cs typeface="Times New Roman" pitchFamily="18" charset="0"/>
                </a:rPr>
                <a:t>p</a:t>
              </a:r>
              <a:r>
                <a:rPr lang="en-US" sz="8000" baseline="30000" dirty="0" smtClean="0">
                  <a:latin typeface="Times New Roman" pitchFamily="18" charset="0"/>
                  <a:cs typeface="Times New Roman" pitchFamily="18" charset="0"/>
                </a:rPr>
                <a:t>+</a:t>
              </a:r>
              <a:endParaRPr lang="ru-RU" dirty="0"/>
            </a:p>
          </p:txBody>
        </p:sp>
      </p:grpSp>
      <p:grpSp>
        <p:nvGrpSpPr>
          <p:cNvPr id="90" name="Группа 89"/>
          <p:cNvGrpSpPr/>
          <p:nvPr/>
        </p:nvGrpSpPr>
        <p:grpSpPr>
          <a:xfrm>
            <a:off x="2791532" y="3143249"/>
            <a:ext cx="3143272" cy="1714511"/>
            <a:chOff x="1428728" y="3537994"/>
            <a:chExt cx="3143272" cy="1714511"/>
          </a:xfrm>
        </p:grpSpPr>
        <p:grpSp>
          <p:nvGrpSpPr>
            <p:cNvPr id="74" name="Группа 73"/>
            <p:cNvGrpSpPr/>
            <p:nvPr/>
          </p:nvGrpSpPr>
          <p:grpSpPr>
            <a:xfrm>
              <a:off x="2857488" y="3929066"/>
              <a:ext cx="1714512" cy="1323439"/>
              <a:chOff x="5929322" y="428604"/>
              <a:chExt cx="1714512" cy="1323439"/>
            </a:xfrm>
          </p:grpSpPr>
          <p:sp>
            <p:nvSpPr>
              <p:cNvPr id="75" name="Прямоугольник 74"/>
              <p:cNvSpPr/>
              <p:nvPr/>
            </p:nvSpPr>
            <p:spPr>
              <a:xfrm>
                <a:off x="5929322" y="428604"/>
                <a:ext cx="1043876" cy="13234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8000" dirty="0" smtClean="0">
                    <a:latin typeface="Times New Roman" pitchFamily="18" charset="0"/>
                    <a:cs typeface="Times New Roman" pitchFamily="18" charset="0"/>
                  </a:rPr>
                  <a:t>π</a:t>
                </a:r>
                <a:r>
                  <a:rPr lang="ru-RU" sz="8000" baseline="30000" dirty="0" smtClean="0">
                    <a:latin typeface="Times New Roman" pitchFamily="18" charset="0"/>
                    <a:cs typeface="Times New Roman" pitchFamily="18" charset="0"/>
                  </a:rPr>
                  <a:t>0</a:t>
                </a:r>
                <a:endParaRPr lang="ru-RU" sz="8000" baseline="30000" dirty="0" smtClean="0">
                  <a:latin typeface="Times New Roman" pitchFamily="18" charset="0"/>
                  <a:ea typeface="Calibri" pitchFamily="34" charset="0"/>
                  <a:cs typeface="Times New Roman" pitchFamily="18" charset="0"/>
                </a:endParaRPr>
              </a:p>
            </p:txBody>
          </p:sp>
          <p:cxnSp>
            <p:nvCxnSpPr>
              <p:cNvPr id="76" name="Прямая соединительная линия 10"/>
              <p:cNvCxnSpPr/>
              <p:nvPr/>
            </p:nvCxnSpPr>
            <p:spPr>
              <a:xfrm>
                <a:off x="6929454" y="1214422"/>
                <a:ext cx="714380" cy="428628"/>
              </a:xfrm>
              <a:prstGeom prst="curvedConnector3">
                <a:avLst>
                  <a:gd name="adj1" fmla="val 50000"/>
                </a:avLst>
              </a:prstGeom>
              <a:ln cap="rnd"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Прямая соединительная линия 10"/>
              <p:cNvCxnSpPr/>
              <p:nvPr/>
            </p:nvCxnSpPr>
            <p:spPr>
              <a:xfrm flipV="1">
                <a:off x="6929454" y="785794"/>
                <a:ext cx="714380" cy="428400"/>
              </a:xfrm>
              <a:prstGeom prst="curvedConnector3">
                <a:avLst>
                  <a:gd name="adj1" fmla="val 50000"/>
                </a:avLst>
              </a:prstGeom>
              <a:ln cap="rnd"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8" name="Прямоугольник 77"/>
              <p:cNvSpPr/>
              <p:nvPr/>
            </p:nvSpPr>
            <p:spPr>
              <a:xfrm>
                <a:off x="6929454" y="571480"/>
                <a:ext cx="3658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3200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γ</a:t>
                </a:r>
                <a:endParaRPr lang="ru-RU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79" name="Прямоугольник 78"/>
              <p:cNvSpPr/>
              <p:nvPr/>
            </p:nvSpPr>
            <p:spPr>
              <a:xfrm>
                <a:off x="6920838" y="1142984"/>
                <a:ext cx="3658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3200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γ</a:t>
                </a:r>
                <a:endParaRPr lang="ru-RU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80" name="Группа 79"/>
            <p:cNvGrpSpPr/>
            <p:nvPr/>
          </p:nvGrpSpPr>
          <p:grpSpPr>
            <a:xfrm>
              <a:off x="1428728" y="3537994"/>
              <a:ext cx="1508814" cy="1605518"/>
              <a:chOff x="6349334" y="1752044"/>
              <a:chExt cx="1508814" cy="1605518"/>
            </a:xfrm>
          </p:grpSpPr>
          <p:grpSp>
            <p:nvGrpSpPr>
              <p:cNvPr id="81" name="Группа 156"/>
              <p:cNvGrpSpPr/>
              <p:nvPr/>
            </p:nvGrpSpPr>
            <p:grpSpPr>
              <a:xfrm>
                <a:off x="7215206" y="2402326"/>
                <a:ext cx="642942" cy="955236"/>
                <a:chOff x="5572132" y="5175137"/>
                <a:chExt cx="642942" cy="955236"/>
              </a:xfrm>
            </p:grpSpPr>
            <p:cxnSp>
              <p:nvCxnSpPr>
                <p:cNvPr id="85" name="Прямая соединительная линия 84"/>
                <p:cNvCxnSpPr/>
                <p:nvPr/>
              </p:nvCxnSpPr>
              <p:spPr>
                <a:xfrm rot="10800000" flipH="1">
                  <a:off x="5963636" y="5758323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86" name="TextBox 85"/>
                <p:cNvSpPr txBox="1"/>
                <p:nvPr/>
              </p:nvSpPr>
              <p:spPr>
                <a:xfrm>
                  <a:off x="5857884" y="5175137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u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87" name="TextBox 86"/>
                <p:cNvSpPr txBox="1"/>
                <p:nvPr/>
              </p:nvSpPr>
              <p:spPr>
                <a:xfrm>
                  <a:off x="5857884" y="5545598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u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88" name="Прямая соединительная линия 87"/>
                <p:cNvCxnSpPr/>
                <p:nvPr/>
              </p:nvCxnSpPr>
              <p:spPr>
                <a:xfrm rot="10800000" flipV="1">
                  <a:off x="5572132" y="5480797"/>
                  <a:ext cx="285752" cy="14951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9" name="Прямая соединительная линия 88"/>
                <p:cNvCxnSpPr/>
                <p:nvPr/>
              </p:nvCxnSpPr>
              <p:spPr>
                <a:xfrm rot="10800000">
                  <a:off x="5572132" y="5630307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82" name="Группа 158"/>
              <p:cNvGrpSpPr/>
              <p:nvPr/>
            </p:nvGrpSpPr>
            <p:grpSpPr>
              <a:xfrm>
                <a:off x="6349334" y="1752044"/>
                <a:ext cx="857256" cy="1109124"/>
                <a:chOff x="6993184" y="703269"/>
                <a:chExt cx="857256" cy="1109124"/>
              </a:xfrm>
            </p:grpSpPr>
            <p:cxnSp>
              <p:nvCxnSpPr>
                <p:cNvPr id="83" name="Прямая соединительная линия 10"/>
                <p:cNvCxnSpPr/>
                <p:nvPr/>
              </p:nvCxnSpPr>
              <p:spPr>
                <a:xfrm rot="16200000" flipH="1">
                  <a:off x="6867250" y="829203"/>
                  <a:ext cx="1109124" cy="857256"/>
                </a:xfrm>
                <a:prstGeom prst="curvedConnector3">
                  <a:avLst>
                    <a:gd name="adj1" fmla="val 50000"/>
                  </a:avLst>
                </a:prstGeom>
                <a:ln cap="rnd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84" name="Прямоугольник 83"/>
                <p:cNvSpPr/>
                <p:nvPr/>
              </p:nvSpPr>
              <p:spPr>
                <a:xfrm>
                  <a:off x="7174838" y="1131896"/>
                  <a:ext cx="389850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sz="32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g</a:t>
                  </a:r>
                  <a:endParaRPr lang="ru-RU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Дельта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1" y="2472140"/>
            <a:ext cx="1141932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sz="8000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991238" y="2530307"/>
            <a:ext cx="3165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91238" y="2816059"/>
            <a:ext cx="3165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91238" y="3115082"/>
            <a:ext cx="3165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9" name="Прямая соединительная линия 38"/>
          <p:cNvCxnSpPr/>
          <p:nvPr/>
        </p:nvCxnSpPr>
        <p:spPr>
          <a:xfrm>
            <a:off x="1307793" y="3400834"/>
            <a:ext cx="633109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>
            <a:off x="1307793" y="3115082"/>
            <a:ext cx="633109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1307793" y="2827742"/>
            <a:ext cx="633109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1951874" y="2523671"/>
            <a:ext cx="3165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951874" y="2802788"/>
            <a:ext cx="3165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951874" y="3101811"/>
            <a:ext cx="3165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2194144" y="2257826"/>
            <a:ext cx="96063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80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endParaRPr lang="ru-RU" dirty="0"/>
          </a:p>
        </p:txBody>
      </p:sp>
      <p:grpSp>
        <p:nvGrpSpPr>
          <p:cNvPr id="47" name="Группа 46"/>
          <p:cNvGrpSpPr/>
          <p:nvPr/>
        </p:nvGrpSpPr>
        <p:grpSpPr>
          <a:xfrm>
            <a:off x="1306289" y="3276735"/>
            <a:ext cx="7837711" cy="1323439"/>
            <a:chOff x="-714380" y="642918"/>
            <a:chExt cx="8143901" cy="1323439"/>
          </a:xfrm>
        </p:grpSpPr>
        <p:grpSp>
          <p:nvGrpSpPr>
            <p:cNvPr id="48" name="Группа 123"/>
            <p:cNvGrpSpPr/>
            <p:nvPr/>
          </p:nvGrpSpPr>
          <p:grpSpPr>
            <a:xfrm>
              <a:off x="1643042" y="642918"/>
              <a:ext cx="5786479" cy="1323439"/>
              <a:chOff x="-32" y="714356"/>
              <a:chExt cx="5786478" cy="1323439"/>
            </a:xfrm>
          </p:grpSpPr>
          <p:sp>
            <p:nvSpPr>
              <p:cNvPr id="57" name="Прямоугольник 56"/>
              <p:cNvSpPr/>
              <p:nvPr/>
            </p:nvSpPr>
            <p:spPr>
              <a:xfrm>
                <a:off x="-32" y="714356"/>
                <a:ext cx="930063" cy="13234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8000" dirty="0" smtClean="0">
                    <a:latin typeface="Times New Roman" pitchFamily="18" charset="0"/>
                    <a:cs typeface="Times New Roman" pitchFamily="18" charset="0"/>
                  </a:rPr>
                  <a:t>π</a:t>
                </a:r>
                <a:r>
                  <a:rPr lang="ru-RU" sz="8000" baseline="30000" dirty="0" smtClean="0">
                    <a:latin typeface="Times New Roman" pitchFamily="18" charset="0"/>
                    <a:cs typeface="Times New Roman" pitchFamily="18" charset="0"/>
                  </a:rPr>
                  <a:t>-</a:t>
                </a:r>
                <a:endParaRPr lang="ru-RU" sz="8000" baseline="30000" dirty="0" smtClean="0">
                  <a:latin typeface="Times New Roman" pitchFamily="18" charset="0"/>
                  <a:ea typeface="Calibri" pitchFamily="34" charset="0"/>
                  <a:cs typeface="Times New Roman" pitchFamily="18" charset="0"/>
                </a:endParaRPr>
              </a:p>
            </p:txBody>
          </p:sp>
          <p:grpSp>
            <p:nvGrpSpPr>
              <p:cNvPr id="58" name="Группа 121"/>
              <p:cNvGrpSpPr/>
              <p:nvPr/>
            </p:nvGrpSpPr>
            <p:grpSpPr>
              <a:xfrm>
                <a:off x="928630" y="928670"/>
                <a:ext cx="4857816" cy="1026674"/>
                <a:chOff x="928630" y="928670"/>
                <a:chExt cx="4857816" cy="1026674"/>
              </a:xfrm>
            </p:grpSpPr>
            <p:sp>
              <p:nvSpPr>
                <p:cNvPr id="59" name="TextBox 58"/>
                <p:cNvSpPr txBox="1"/>
                <p:nvPr/>
              </p:nvSpPr>
              <p:spPr>
                <a:xfrm>
                  <a:off x="928630" y="986837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u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60" name="TextBox 59"/>
                <p:cNvSpPr txBox="1"/>
                <p:nvPr/>
              </p:nvSpPr>
              <p:spPr>
                <a:xfrm>
                  <a:off x="1571572" y="928670"/>
                  <a:ext cx="785818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/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lang="ru-RU" sz="3200" baseline="30000" dirty="0" smtClean="0">
                      <a:latin typeface="Times New Roman" pitchFamily="18" charset="0"/>
                      <a:cs typeface="Times New Roman" pitchFamily="18" charset="0"/>
                    </a:rPr>
                    <a:t>-</a:t>
                  </a:r>
                  <a:r>
                    <a:rPr lang="ru-RU" sz="3200" baseline="30000" dirty="0" smtClean="0"/>
                    <a:t> </a:t>
                  </a:r>
                  <a:endParaRPr lang="ru-RU" sz="3200" dirty="0"/>
                </a:p>
              </p:txBody>
            </p:sp>
            <p:sp>
              <p:nvSpPr>
                <p:cNvPr id="61" name="TextBox 60"/>
                <p:cNvSpPr txBox="1"/>
                <p:nvPr/>
              </p:nvSpPr>
              <p:spPr>
                <a:xfrm>
                  <a:off x="2571704" y="986837"/>
                  <a:ext cx="57150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smtClean="0">
                      <a:latin typeface="Times New Roman" pitchFamily="18" charset="0"/>
                      <a:cs typeface="Times New Roman" pitchFamily="18" charset="0"/>
                    </a:rPr>
                    <a:t>µ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62" name="TextBox 61"/>
                <p:cNvSpPr txBox="1"/>
                <p:nvPr/>
              </p:nvSpPr>
              <p:spPr>
                <a:xfrm>
                  <a:off x="3857588" y="941941"/>
                  <a:ext cx="57150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smtClean="0">
                      <a:latin typeface="Times New Roman" pitchFamily="18" charset="0"/>
                      <a:cs typeface="Times New Roman" pitchFamily="18" charset="0"/>
                    </a:rPr>
                    <a:t>µ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63" name="Прямоугольник 62"/>
                <p:cNvSpPr/>
                <p:nvPr/>
              </p:nvSpPr>
              <p:spPr>
                <a:xfrm>
                  <a:off x="5214942" y="1370569"/>
                  <a:ext cx="458780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sz="32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e</a:t>
                  </a:r>
                  <a:r>
                    <a:rPr lang="ru-RU" sz="3200" baseline="30000" dirty="0" smtClean="0">
                      <a:solidFill>
                        <a:prstClr val="black"/>
                      </a:solidFill>
                      <a:latin typeface="Times New Roman" pitchFamily="18" charset="0"/>
                      <a:ea typeface="Calibri" pitchFamily="34" charset="0"/>
                      <a:cs typeface="Times New Roman" pitchFamily="18" charset="0"/>
                    </a:rPr>
                    <a:t>-</a:t>
                  </a:r>
                  <a:endParaRPr lang="ru-RU" dirty="0"/>
                </a:p>
              </p:txBody>
            </p:sp>
            <p:sp>
              <p:nvSpPr>
                <p:cNvPr id="64" name="TextBox 63"/>
                <p:cNvSpPr txBox="1"/>
                <p:nvPr/>
              </p:nvSpPr>
              <p:spPr>
                <a:xfrm>
                  <a:off x="5214942" y="928670"/>
                  <a:ext cx="57150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err="1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err="1" smtClean="0">
                      <a:latin typeface="Times New Roman" pitchFamily="18" charset="0"/>
                      <a:cs typeface="Times New Roman" pitchFamily="18" charset="0"/>
                    </a:rPr>
                    <a:t>e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65" name="Прямая соединительная линия 64"/>
                <p:cNvCxnSpPr/>
                <p:nvPr/>
              </p:nvCxnSpPr>
              <p:spPr>
                <a:xfrm rot="10800000" flipH="1">
                  <a:off x="1000101" y="1142984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6" name="TextBox 65"/>
                <p:cNvSpPr txBox="1"/>
                <p:nvPr/>
              </p:nvSpPr>
              <p:spPr>
                <a:xfrm>
                  <a:off x="928662" y="1344027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>
                      <a:latin typeface="Times New Roman" pitchFamily="18" charset="0"/>
                      <a:cs typeface="Times New Roman" pitchFamily="18" charset="0"/>
                    </a:rPr>
                    <a:t>d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67" name="Прямая соединительная линия 66"/>
                <p:cNvCxnSpPr/>
                <p:nvPr/>
              </p:nvCxnSpPr>
              <p:spPr>
                <a:xfrm>
                  <a:off x="1285820" y="1248736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8" name="Прямая соединительная линия 67"/>
                <p:cNvCxnSpPr/>
                <p:nvPr/>
              </p:nvCxnSpPr>
              <p:spPr>
                <a:xfrm flipV="1">
                  <a:off x="1285820" y="1435372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9" name="Прямая соединительная линия 68"/>
                <p:cNvCxnSpPr>
                  <a:stCxn id="61" idx="1"/>
                </p:cNvCxnSpPr>
                <p:nvPr/>
              </p:nvCxnSpPr>
              <p:spPr>
                <a:xfrm rot="10800000" flipV="1">
                  <a:off x="2285952" y="1248735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0" name="Прямая соединительная линия 69"/>
                <p:cNvCxnSpPr/>
                <p:nvPr/>
              </p:nvCxnSpPr>
              <p:spPr>
                <a:xfrm rot="10800000">
                  <a:off x="2285952" y="1428736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" name="Прямая соединительная линия 70"/>
                <p:cNvCxnSpPr/>
                <p:nvPr/>
              </p:nvCxnSpPr>
              <p:spPr>
                <a:xfrm>
                  <a:off x="1571572" y="1428736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2" name="Прямоугольник 71"/>
                <p:cNvSpPr/>
                <p:nvPr/>
              </p:nvSpPr>
              <p:spPr>
                <a:xfrm>
                  <a:off x="2571704" y="1357298"/>
                  <a:ext cx="513282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lv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US" sz="32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µ</a:t>
                  </a:r>
                  <a:r>
                    <a:rPr lang="ru-RU" sz="3200" baseline="300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-</a:t>
                  </a:r>
                  <a:endParaRPr lang="ru-RU" sz="9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cxnSp>
              <p:nvCxnSpPr>
                <p:cNvPr id="73" name="Прямая соединительная линия 72"/>
                <p:cNvCxnSpPr/>
                <p:nvPr/>
              </p:nvCxnSpPr>
              <p:spPr>
                <a:xfrm>
                  <a:off x="3143208" y="1643050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4" name="Прямая соединительная линия 73"/>
                <p:cNvCxnSpPr/>
                <p:nvPr/>
              </p:nvCxnSpPr>
              <p:spPr>
                <a:xfrm flipV="1">
                  <a:off x="3143208" y="1214422"/>
                  <a:ext cx="714380" cy="4284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5" name="TextBox 74"/>
                <p:cNvSpPr txBox="1"/>
                <p:nvPr/>
              </p:nvSpPr>
              <p:spPr>
                <a:xfrm>
                  <a:off x="3857588" y="1370569"/>
                  <a:ext cx="74123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/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lang="ru-RU" sz="3200" baseline="30000" dirty="0" smtClean="0">
                      <a:latin typeface="Times New Roman" pitchFamily="18" charset="0"/>
                      <a:cs typeface="Times New Roman" pitchFamily="18" charset="0"/>
                    </a:rPr>
                    <a:t>-</a:t>
                  </a:r>
                  <a:r>
                    <a:rPr lang="ru-RU" sz="3200" baseline="30000" dirty="0" smtClean="0"/>
                    <a:t> </a:t>
                  </a:r>
                  <a:endParaRPr lang="ru-RU" sz="3200" dirty="0"/>
                </a:p>
              </p:txBody>
            </p:sp>
            <p:cxnSp>
              <p:nvCxnSpPr>
                <p:cNvPr id="76" name="Прямая соединительная линия 75"/>
                <p:cNvCxnSpPr/>
                <p:nvPr/>
              </p:nvCxnSpPr>
              <p:spPr>
                <a:xfrm>
                  <a:off x="4500562" y="1669592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7" name="Прямая соединительная линия 76"/>
                <p:cNvCxnSpPr/>
                <p:nvPr/>
              </p:nvCxnSpPr>
              <p:spPr>
                <a:xfrm flipV="1">
                  <a:off x="4500562" y="1227693"/>
                  <a:ext cx="714380" cy="4284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8" name="Прямая соединительная линия 77"/>
                <p:cNvCxnSpPr/>
                <p:nvPr/>
              </p:nvCxnSpPr>
              <p:spPr>
                <a:xfrm rot="10800000" flipH="1">
                  <a:off x="2677488" y="1142984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9" name="Прямая соединительная линия 78"/>
                <p:cNvCxnSpPr/>
                <p:nvPr/>
              </p:nvCxnSpPr>
              <p:spPr>
                <a:xfrm rot="10800000" flipH="1">
                  <a:off x="5320694" y="1098088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49" name="Группа 134"/>
            <p:cNvGrpSpPr/>
            <p:nvPr/>
          </p:nvGrpSpPr>
          <p:grpSpPr>
            <a:xfrm>
              <a:off x="0" y="915399"/>
              <a:ext cx="1857388" cy="1013403"/>
              <a:chOff x="3143251" y="2000240"/>
              <a:chExt cx="1857391" cy="1013403"/>
            </a:xfrm>
          </p:grpSpPr>
          <p:sp>
            <p:nvSpPr>
              <p:cNvPr id="51" name="TextBox 50"/>
              <p:cNvSpPr txBox="1"/>
              <p:nvPr/>
            </p:nvSpPr>
            <p:spPr>
              <a:xfrm>
                <a:off x="3143251" y="2000240"/>
                <a:ext cx="78582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W</a:t>
                </a:r>
                <a:r>
                  <a:rPr lang="en-US" sz="3200" baseline="30000" dirty="0" smtClean="0">
                    <a:latin typeface="Times New Roman" pitchFamily="18" charset="0"/>
                    <a:cs typeface="Times New Roman" pitchFamily="18" charset="0"/>
                  </a:rPr>
                  <a:t>-</a:t>
                </a:r>
                <a:r>
                  <a:rPr lang="ru-RU" sz="3200" baseline="30000" dirty="0" smtClean="0"/>
                  <a:t> </a:t>
                </a:r>
                <a:endParaRPr lang="ru-RU" sz="3200" dirty="0"/>
              </a:p>
            </p:txBody>
          </p:sp>
          <p:cxnSp>
            <p:nvCxnSpPr>
              <p:cNvPr id="52" name="Прямая соединительная линия 51"/>
              <p:cNvCxnSpPr/>
              <p:nvPr/>
            </p:nvCxnSpPr>
            <p:spPr>
              <a:xfrm>
                <a:off x="3786195" y="2285992"/>
                <a:ext cx="714382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Прямая соединительная линия 52"/>
              <p:cNvCxnSpPr/>
              <p:nvPr/>
            </p:nvCxnSpPr>
            <p:spPr>
              <a:xfrm>
                <a:off x="3786196" y="2285992"/>
                <a:ext cx="714382" cy="428628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4" name="TextBox 53"/>
              <p:cNvSpPr txBox="1"/>
              <p:nvPr/>
            </p:nvSpPr>
            <p:spPr>
              <a:xfrm>
                <a:off x="4500578" y="2000240"/>
                <a:ext cx="35719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u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55" name="TextBox 54"/>
              <p:cNvSpPr txBox="1"/>
              <p:nvPr/>
            </p:nvSpPr>
            <p:spPr>
              <a:xfrm>
                <a:off x="4500574" y="2428868"/>
                <a:ext cx="50006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d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cxnSp>
            <p:nvCxnSpPr>
              <p:cNvPr id="56" name="Прямая соединительная линия 55"/>
              <p:cNvCxnSpPr/>
              <p:nvPr/>
            </p:nvCxnSpPr>
            <p:spPr>
              <a:xfrm rot="10800000" flipH="1">
                <a:off x="4571969" y="2143116"/>
                <a:ext cx="18000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50" name="Прямая соединительная линия 49"/>
            <p:cNvCxnSpPr/>
            <p:nvPr/>
          </p:nvCxnSpPr>
          <p:spPr>
            <a:xfrm>
              <a:off x="-714380" y="785794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Дельта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40" name="Группа 139"/>
          <p:cNvGrpSpPr/>
          <p:nvPr/>
        </p:nvGrpSpPr>
        <p:grpSpPr>
          <a:xfrm>
            <a:off x="0" y="1910025"/>
            <a:ext cx="9144000" cy="3037951"/>
            <a:chOff x="141684" y="1857364"/>
            <a:chExt cx="9430944" cy="3037951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41684" y="2088620"/>
              <a:ext cx="1072730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80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Δ</a:t>
              </a:r>
              <a:r>
                <a:rPr lang="en-US" sz="8000" baseline="300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-</a:t>
              </a:r>
              <a:endParaRPr lang="ru-RU" dirty="0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102032" y="2146787"/>
              <a:ext cx="33917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d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102032" y="2432539"/>
              <a:ext cx="33917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d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102032" y="2731562"/>
              <a:ext cx="33917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d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39" name="Прямая соединительная линия 38"/>
            <p:cNvCxnSpPr/>
            <p:nvPr/>
          </p:nvCxnSpPr>
          <p:spPr>
            <a:xfrm>
              <a:off x="1441211" y="3017314"/>
              <a:ext cx="67835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Прямая соединительная линия 39"/>
            <p:cNvCxnSpPr/>
            <p:nvPr/>
          </p:nvCxnSpPr>
          <p:spPr>
            <a:xfrm>
              <a:off x="1441211" y="2731562"/>
              <a:ext cx="67835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Прямая соединительная линия 40"/>
            <p:cNvCxnSpPr/>
            <p:nvPr/>
          </p:nvCxnSpPr>
          <p:spPr>
            <a:xfrm>
              <a:off x="1441211" y="2444222"/>
              <a:ext cx="67835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Box 41"/>
            <p:cNvSpPr txBox="1"/>
            <p:nvPr/>
          </p:nvSpPr>
          <p:spPr>
            <a:xfrm>
              <a:off x="2131326" y="2140151"/>
              <a:ext cx="33917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d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2131326" y="2419268"/>
              <a:ext cx="33917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>
                  <a:latin typeface="Times New Roman" pitchFamily="18" charset="0"/>
                  <a:cs typeface="Times New Roman" pitchFamily="18" charset="0"/>
                </a:rPr>
                <a:t>d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2131326" y="2718291"/>
              <a:ext cx="33917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5" name="Группа 46"/>
            <p:cNvGrpSpPr/>
            <p:nvPr/>
          </p:nvGrpSpPr>
          <p:grpSpPr>
            <a:xfrm>
              <a:off x="2397291" y="1857364"/>
              <a:ext cx="4051596" cy="2299287"/>
              <a:chOff x="2759871" y="2431757"/>
              <a:chExt cx="3929058" cy="2299287"/>
            </a:xfrm>
          </p:grpSpPr>
          <p:sp>
            <p:nvSpPr>
              <p:cNvPr id="48" name="Прямоугольник 47"/>
              <p:cNvSpPr/>
              <p:nvPr/>
            </p:nvSpPr>
            <p:spPr>
              <a:xfrm>
                <a:off x="2759871" y="2646071"/>
                <a:ext cx="1039067" cy="13234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8000" dirty="0" smtClean="0">
                    <a:latin typeface="Times New Roman" pitchFamily="18" charset="0"/>
                    <a:cs typeface="Times New Roman" pitchFamily="18" charset="0"/>
                  </a:rPr>
                  <a:t>n</a:t>
                </a:r>
                <a:r>
                  <a:rPr lang="en-US" sz="8000" baseline="30000" dirty="0" smtClean="0">
                    <a:latin typeface="Times New Roman" pitchFamily="18" charset="0"/>
                    <a:cs typeface="Times New Roman" pitchFamily="18" charset="0"/>
                  </a:rPr>
                  <a:t>0</a:t>
                </a:r>
                <a:endParaRPr lang="ru-RU" dirty="0"/>
              </a:p>
            </p:txBody>
          </p:sp>
          <p:sp>
            <p:nvSpPr>
              <p:cNvPr id="49" name="TextBox 48"/>
              <p:cNvSpPr txBox="1"/>
              <p:nvPr/>
            </p:nvSpPr>
            <p:spPr>
              <a:xfrm>
                <a:off x="3688533" y="2710873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u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50" name="TextBox 49"/>
              <p:cNvSpPr txBox="1"/>
              <p:nvPr/>
            </p:nvSpPr>
            <p:spPr>
              <a:xfrm>
                <a:off x="3688533" y="2976719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d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51" name="TextBox 50"/>
              <p:cNvSpPr txBox="1"/>
              <p:nvPr/>
            </p:nvSpPr>
            <p:spPr>
              <a:xfrm>
                <a:off x="3688533" y="3275742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d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cxnSp>
            <p:nvCxnSpPr>
              <p:cNvPr id="52" name="Прямая соединительная линия 51"/>
              <p:cNvCxnSpPr/>
              <p:nvPr/>
            </p:nvCxnSpPr>
            <p:spPr>
              <a:xfrm>
                <a:off x="4045723" y="3008308"/>
                <a:ext cx="71438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Прямая соединительная линия 52"/>
              <p:cNvCxnSpPr/>
              <p:nvPr/>
            </p:nvCxnSpPr>
            <p:spPr>
              <a:xfrm>
                <a:off x="4045723" y="3287425"/>
                <a:ext cx="71438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Прямая соединительная линия 53"/>
              <p:cNvCxnSpPr/>
              <p:nvPr/>
            </p:nvCxnSpPr>
            <p:spPr>
              <a:xfrm>
                <a:off x="4045723" y="3574765"/>
                <a:ext cx="71438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5" name="TextBox 54"/>
              <p:cNvSpPr txBox="1"/>
              <p:nvPr/>
            </p:nvSpPr>
            <p:spPr>
              <a:xfrm>
                <a:off x="4760103" y="2710873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u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56" name="TextBox 55"/>
              <p:cNvSpPr txBox="1"/>
              <p:nvPr/>
            </p:nvSpPr>
            <p:spPr>
              <a:xfrm>
                <a:off x="4760103" y="2989990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d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57" name="TextBox 56"/>
              <p:cNvSpPr txBox="1"/>
              <p:nvPr/>
            </p:nvSpPr>
            <p:spPr>
              <a:xfrm>
                <a:off x="4760103" y="3289013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u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grpSp>
            <p:nvGrpSpPr>
              <p:cNvPr id="46" name="Группа 40"/>
              <p:cNvGrpSpPr/>
              <p:nvPr/>
            </p:nvGrpSpPr>
            <p:grpSpPr>
              <a:xfrm>
                <a:off x="3688533" y="3275742"/>
                <a:ext cx="2000264" cy="1013403"/>
                <a:chOff x="2571736" y="1928802"/>
                <a:chExt cx="2000264" cy="1013403"/>
              </a:xfrm>
            </p:grpSpPr>
            <p:sp>
              <p:nvSpPr>
                <p:cNvPr id="67" name="TextBox 66"/>
                <p:cNvSpPr txBox="1"/>
                <p:nvPr/>
              </p:nvSpPr>
              <p:spPr>
                <a:xfrm>
                  <a:off x="2571736" y="1928802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>
                      <a:latin typeface="Times New Roman" pitchFamily="18" charset="0"/>
                      <a:cs typeface="Times New Roman" pitchFamily="18" charset="0"/>
                    </a:rPr>
                    <a:t>d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grpSp>
              <p:nvGrpSpPr>
                <p:cNvPr id="47" name="Группа 59"/>
                <p:cNvGrpSpPr/>
                <p:nvPr/>
              </p:nvGrpSpPr>
              <p:grpSpPr>
                <a:xfrm>
                  <a:off x="2928926" y="1928802"/>
                  <a:ext cx="1643074" cy="1013403"/>
                  <a:chOff x="2928926" y="1928802"/>
                  <a:chExt cx="1643074" cy="1013403"/>
                </a:xfrm>
              </p:grpSpPr>
              <p:cxnSp>
                <p:nvCxnSpPr>
                  <p:cNvPr id="69" name="Прямая соединительная линия 68"/>
                  <p:cNvCxnSpPr>
                    <a:stCxn id="67" idx="3"/>
                    <a:endCxn id="70" idx="1"/>
                  </p:cNvCxnSpPr>
                  <p:nvPr/>
                </p:nvCxnSpPr>
                <p:spPr>
                  <a:xfrm>
                    <a:off x="2928926" y="2221190"/>
                    <a:ext cx="714380" cy="1588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70" name="TextBox 69"/>
                  <p:cNvSpPr txBox="1"/>
                  <p:nvPr/>
                </p:nvSpPr>
                <p:spPr>
                  <a:xfrm>
                    <a:off x="3643306" y="1928802"/>
                    <a:ext cx="357190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endParaRPr lang="ru-RU" sz="3200" dirty="0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  <p:cxnSp>
                <p:nvCxnSpPr>
                  <p:cNvPr id="71" name="Прямая соединительная линия 70"/>
                  <p:cNvCxnSpPr>
                    <a:stCxn id="67" idx="3"/>
                    <a:endCxn id="72" idx="1"/>
                  </p:cNvCxnSpPr>
                  <p:nvPr/>
                </p:nvCxnSpPr>
                <p:spPr>
                  <a:xfrm>
                    <a:off x="2928926" y="2221190"/>
                    <a:ext cx="714380" cy="428628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  <a:prstDash val="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72" name="TextBox 71"/>
                  <p:cNvSpPr txBox="1"/>
                  <p:nvPr/>
                </p:nvSpPr>
                <p:spPr>
                  <a:xfrm>
                    <a:off x="3643306" y="2357430"/>
                    <a:ext cx="928694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3200" dirty="0" smtClean="0">
                        <a:latin typeface="Times New Roman" pitchFamily="18" charset="0"/>
                        <a:cs typeface="Times New Roman" pitchFamily="18" charset="0"/>
                      </a:rPr>
                      <a:t>W</a:t>
                    </a:r>
                    <a:r>
                      <a:rPr lang="en-US" sz="3200" baseline="30000" dirty="0" smtClean="0">
                        <a:latin typeface="Times New Roman" pitchFamily="18" charset="0"/>
                        <a:cs typeface="Times New Roman" pitchFamily="18" charset="0"/>
                      </a:rPr>
                      <a:t>-</a:t>
                    </a:r>
                    <a:endParaRPr lang="ru-RU" sz="3200" dirty="0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</p:grpSp>
          </p:grpSp>
          <p:grpSp>
            <p:nvGrpSpPr>
              <p:cNvPr id="58" name="Группа 47"/>
              <p:cNvGrpSpPr/>
              <p:nvPr/>
            </p:nvGrpSpPr>
            <p:grpSpPr>
              <a:xfrm>
                <a:off x="4760103" y="3717641"/>
                <a:ext cx="1928826" cy="1013403"/>
                <a:chOff x="1357290" y="2000240"/>
                <a:chExt cx="1928826" cy="1013403"/>
              </a:xfrm>
            </p:grpSpPr>
            <p:sp>
              <p:nvSpPr>
                <p:cNvPr id="62" name="TextBox 61"/>
                <p:cNvSpPr txBox="1"/>
                <p:nvPr/>
              </p:nvSpPr>
              <p:spPr>
                <a:xfrm>
                  <a:off x="1357290" y="2000240"/>
                  <a:ext cx="785818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/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lang="en-US" sz="3200" baseline="30000" dirty="0" smtClean="0">
                      <a:latin typeface="Times New Roman" pitchFamily="18" charset="0"/>
                      <a:cs typeface="Times New Roman" pitchFamily="18" charset="0"/>
                    </a:rPr>
                    <a:t>-</a:t>
                  </a:r>
                  <a:r>
                    <a:rPr lang="ru-RU" sz="3200" baseline="30000" dirty="0" smtClean="0"/>
                    <a:t> </a:t>
                  </a:r>
                  <a:endParaRPr lang="ru-RU" sz="3200" dirty="0"/>
                </a:p>
              </p:txBody>
            </p:sp>
            <p:cxnSp>
              <p:nvCxnSpPr>
                <p:cNvPr id="63" name="Прямая соединительная линия 62"/>
                <p:cNvCxnSpPr/>
                <p:nvPr/>
              </p:nvCxnSpPr>
              <p:spPr>
                <a:xfrm>
                  <a:off x="2000232" y="2285992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4" name="Прямая соединительная линия 63"/>
                <p:cNvCxnSpPr/>
                <p:nvPr/>
              </p:nvCxnSpPr>
              <p:spPr>
                <a:xfrm>
                  <a:off x="2000232" y="2285992"/>
                  <a:ext cx="714380" cy="42862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5" name="TextBox 64"/>
                <p:cNvSpPr txBox="1"/>
                <p:nvPr/>
              </p:nvSpPr>
              <p:spPr>
                <a:xfrm>
                  <a:off x="2714612" y="2000240"/>
                  <a:ext cx="500066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e</a:t>
                  </a:r>
                  <a:r>
                    <a:rPr lang="en-US" sz="3200" baseline="30000" dirty="0" smtClean="0">
                      <a:latin typeface="Times New Roman" pitchFamily="18" charset="0"/>
                      <a:cs typeface="Times New Roman" pitchFamily="18" charset="0"/>
                    </a:rPr>
                    <a:t>-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66" name="TextBox 65"/>
                <p:cNvSpPr txBox="1"/>
                <p:nvPr/>
              </p:nvSpPr>
              <p:spPr>
                <a:xfrm>
                  <a:off x="2714612" y="2428868"/>
                  <a:ext cx="57150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err="1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err="1" smtClean="0">
                      <a:latin typeface="Times New Roman" pitchFamily="18" charset="0"/>
                      <a:cs typeface="Times New Roman" pitchFamily="18" charset="0"/>
                    </a:rPr>
                    <a:t>e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  <p:cxnSp>
            <p:nvCxnSpPr>
              <p:cNvPr id="60" name="Прямая соединительная линия 59"/>
              <p:cNvCxnSpPr/>
              <p:nvPr/>
            </p:nvCxnSpPr>
            <p:spPr>
              <a:xfrm rot="10800000" flipH="1">
                <a:off x="6223177" y="4289145"/>
                <a:ext cx="18000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1" name="Прямоугольник 60"/>
              <p:cNvSpPr/>
              <p:nvPr/>
            </p:nvSpPr>
            <p:spPr>
              <a:xfrm>
                <a:off x="5033474" y="2431757"/>
                <a:ext cx="1083951" cy="13234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8000" dirty="0" smtClean="0">
                    <a:latin typeface="Times New Roman" pitchFamily="18" charset="0"/>
                    <a:cs typeface="Times New Roman" pitchFamily="18" charset="0"/>
                  </a:rPr>
                  <a:t>p</a:t>
                </a:r>
                <a:r>
                  <a:rPr lang="en-US" sz="8000" baseline="30000" dirty="0" smtClean="0">
                    <a:latin typeface="Times New Roman" pitchFamily="18" charset="0"/>
                    <a:cs typeface="Times New Roman" pitchFamily="18" charset="0"/>
                  </a:rPr>
                  <a:t>+</a:t>
                </a:r>
                <a:endParaRPr lang="ru-RU" dirty="0"/>
              </a:p>
            </p:txBody>
          </p:sp>
        </p:grpSp>
        <p:cxnSp>
          <p:nvCxnSpPr>
            <p:cNvPr id="106" name="Прямая соединительная линия 105"/>
            <p:cNvCxnSpPr/>
            <p:nvPr/>
          </p:nvCxnSpPr>
          <p:spPr>
            <a:xfrm>
              <a:off x="1441211" y="3023950"/>
              <a:ext cx="678358" cy="1117594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7" name="Группа 106"/>
            <p:cNvGrpSpPr/>
            <p:nvPr/>
          </p:nvGrpSpPr>
          <p:grpSpPr>
            <a:xfrm>
              <a:off x="2143108" y="3571876"/>
              <a:ext cx="7429520" cy="1323439"/>
              <a:chOff x="0" y="642918"/>
              <a:chExt cx="7429520" cy="1323439"/>
            </a:xfrm>
          </p:grpSpPr>
          <p:grpSp>
            <p:nvGrpSpPr>
              <p:cNvPr id="108" name="Группа 123"/>
              <p:cNvGrpSpPr/>
              <p:nvPr/>
            </p:nvGrpSpPr>
            <p:grpSpPr>
              <a:xfrm>
                <a:off x="1643042" y="642918"/>
                <a:ext cx="5786478" cy="1323439"/>
                <a:chOff x="-32" y="714356"/>
                <a:chExt cx="5786478" cy="1323439"/>
              </a:xfrm>
            </p:grpSpPr>
            <p:sp>
              <p:nvSpPr>
                <p:cNvPr id="117" name="Прямоугольник 116"/>
                <p:cNvSpPr/>
                <p:nvPr/>
              </p:nvSpPr>
              <p:spPr>
                <a:xfrm>
                  <a:off x="-32" y="714356"/>
                  <a:ext cx="930063" cy="132343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l-GR" sz="8000" dirty="0" smtClean="0">
                      <a:latin typeface="Times New Roman" pitchFamily="18" charset="0"/>
                      <a:cs typeface="Times New Roman" pitchFamily="18" charset="0"/>
                    </a:rPr>
                    <a:t>π</a:t>
                  </a:r>
                  <a:r>
                    <a:rPr lang="ru-RU" sz="8000" baseline="30000" dirty="0" smtClean="0">
                      <a:latin typeface="Times New Roman" pitchFamily="18" charset="0"/>
                      <a:cs typeface="Times New Roman" pitchFamily="18" charset="0"/>
                    </a:rPr>
                    <a:t>-</a:t>
                  </a:r>
                  <a:endParaRPr lang="ru-RU" sz="8000" baseline="30000" dirty="0" smtClean="0">
                    <a:latin typeface="Times New Roman" pitchFamily="18" charset="0"/>
                    <a:ea typeface="Calibri" pitchFamily="34" charset="0"/>
                    <a:cs typeface="Times New Roman" pitchFamily="18" charset="0"/>
                  </a:endParaRPr>
                </a:p>
              </p:txBody>
            </p:sp>
            <p:grpSp>
              <p:nvGrpSpPr>
                <p:cNvPr id="118" name="Группа 121"/>
                <p:cNvGrpSpPr/>
                <p:nvPr/>
              </p:nvGrpSpPr>
              <p:grpSpPr>
                <a:xfrm>
                  <a:off x="928630" y="928670"/>
                  <a:ext cx="4857816" cy="1026674"/>
                  <a:chOff x="928630" y="928670"/>
                  <a:chExt cx="4857816" cy="1026674"/>
                </a:xfrm>
              </p:grpSpPr>
              <p:sp>
                <p:nvSpPr>
                  <p:cNvPr id="119" name="TextBox 118"/>
                  <p:cNvSpPr txBox="1"/>
                  <p:nvPr/>
                </p:nvSpPr>
                <p:spPr>
                  <a:xfrm>
                    <a:off x="928630" y="986837"/>
                    <a:ext cx="357190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3200" dirty="0" smtClean="0">
                        <a:latin typeface="Times New Roman" pitchFamily="18" charset="0"/>
                        <a:cs typeface="Times New Roman" pitchFamily="18" charset="0"/>
                      </a:rPr>
                      <a:t>u</a:t>
                    </a:r>
                    <a:endParaRPr lang="ru-RU" sz="3200" dirty="0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  <p:sp>
                <p:nvSpPr>
                  <p:cNvPr id="120" name="TextBox 119"/>
                  <p:cNvSpPr txBox="1"/>
                  <p:nvPr/>
                </p:nvSpPr>
                <p:spPr>
                  <a:xfrm>
                    <a:off x="1571572" y="928670"/>
                    <a:ext cx="785818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lvl="0"/>
                    <a:r>
                      <a:rPr lang="en-US" sz="3200" dirty="0" smtClean="0">
                        <a:latin typeface="Times New Roman" pitchFamily="18" charset="0"/>
                        <a:cs typeface="Times New Roman" pitchFamily="18" charset="0"/>
                      </a:rPr>
                      <a:t>W</a:t>
                    </a:r>
                    <a:r>
                      <a:rPr lang="ru-RU" sz="3200" baseline="30000" dirty="0" smtClean="0">
                        <a:latin typeface="Times New Roman" pitchFamily="18" charset="0"/>
                        <a:cs typeface="Times New Roman" pitchFamily="18" charset="0"/>
                      </a:rPr>
                      <a:t>-</a:t>
                    </a:r>
                    <a:r>
                      <a:rPr lang="ru-RU" sz="3200" baseline="30000" dirty="0" smtClean="0"/>
                      <a:t> </a:t>
                    </a:r>
                    <a:endParaRPr lang="ru-RU" sz="3200" dirty="0"/>
                  </a:p>
                </p:txBody>
              </p:sp>
              <p:sp>
                <p:nvSpPr>
                  <p:cNvPr id="121" name="TextBox 120"/>
                  <p:cNvSpPr txBox="1"/>
                  <p:nvPr/>
                </p:nvSpPr>
                <p:spPr>
                  <a:xfrm>
                    <a:off x="2571704" y="986837"/>
                    <a:ext cx="571504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3200" dirty="0" smtClean="0">
                        <a:latin typeface="Times New Roman" pitchFamily="18" charset="0"/>
                        <a:cs typeface="Times New Roman" pitchFamily="18" charset="0"/>
                      </a:rPr>
                      <a:t>v</a:t>
                    </a:r>
                    <a:r>
                      <a:rPr lang="en-US" sz="3200" baseline="-25000" dirty="0" smtClean="0">
                        <a:latin typeface="Times New Roman" pitchFamily="18" charset="0"/>
                        <a:cs typeface="Times New Roman" pitchFamily="18" charset="0"/>
                      </a:rPr>
                      <a:t>µ</a:t>
                    </a:r>
                    <a:endParaRPr lang="ru-RU" sz="3200" dirty="0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  <p:sp>
                <p:nvSpPr>
                  <p:cNvPr id="122" name="TextBox 121"/>
                  <p:cNvSpPr txBox="1"/>
                  <p:nvPr/>
                </p:nvSpPr>
                <p:spPr>
                  <a:xfrm>
                    <a:off x="3857588" y="941941"/>
                    <a:ext cx="571504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3200" dirty="0" smtClean="0">
                        <a:latin typeface="Times New Roman" pitchFamily="18" charset="0"/>
                        <a:cs typeface="Times New Roman" pitchFamily="18" charset="0"/>
                      </a:rPr>
                      <a:t>v</a:t>
                    </a:r>
                    <a:r>
                      <a:rPr lang="en-US" sz="3200" baseline="-25000" dirty="0" smtClean="0">
                        <a:latin typeface="Times New Roman" pitchFamily="18" charset="0"/>
                        <a:cs typeface="Times New Roman" pitchFamily="18" charset="0"/>
                      </a:rPr>
                      <a:t>µ</a:t>
                    </a:r>
                    <a:endParaRPr lang="ru-RU" sz="3200" dirty="0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  <p:sp>
                <p:nvSpPr>
                  <p:cNvPr id="123" name="Прямоугольник 122"/>
                  <p:cNvSpPr/>
                  <p:nvPr/>
                </p:nvSpPr>
                <p:spPr>
                  <a:xfrm>
                    <a:off x="5214942" y="1370569"/>
                    <a:ext cx="458780" cy="584775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r>
                      <a:rPr lang="en-US" sz="3200" dirty="0" smtClean="0">
                        <a:solidFill>
                          <a:prstClr val="black"/>
                        </a:solidFill>
                        <a:latin typeface="Times New Roman" pitchFamily="18" charset="0"/>
                        <a:cs typeface="Times New Roman" pitchFamily="18" charset="0"/>
                      </a:rPr>
                      <a:t>e</a:t>
                    </a:r>
                    <a:r>
                      <a:rPr lang="ru-RU" sz="3200" baseline="30000" dirty="0" smtClean="0">
                        <a:solidFill>
                          <a:prstClr val="black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rPr>
                      <a:t>-</a:t>
                    </a:r>
                    <a:endParaRPr lang="ru-RU" dirty="0"/>
                  </a:p>
                </p:txBody>
              </p:sp>
              <p:sp>
                <p:nvSpPr>
                  <p:cNvPr id="124" name="TextBox 123"/>
                  <p:cNvSpPr txBox="1"/>
                  <p:nvPr/>
                </p:nvSpPr>
                <p:spPr>
                  <a:xfrm>
                    <a:off x="5214942" y="928670"/>
                    <a:ext cx="571504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3200" dirty="0" err="1" smtClean="0">
                        <a:latin typeface="Times New Roman" pitchFamily="18" charset="0"/>
                        <a:cs typeface="Times New Roman" pitchFamily="18" charset="0"/>
                      </a:rPr>
                      <a:t>v</a:t>
                    </a:r>
                    <a:r>
                      <a:rPr lang="en-US" sz="3200" baseline="-25000" dirty="0" err="1" smtClean="0">
                        <a:latin typeface="Times New Roman" pitchFamily="18" charset="0"/>
                        <a:cs typeface="Times New Roman" pitchFamily="18" charset="0"/>
                      </a:rPr>
                      <a:t>e</a:t>
                    </a:r>
                    <a:endParaRPr lang="ru-RU" sz="3200" dirty="0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  <p:cxnSp>
                <p:nvCxnSpPr>
                  <p:cNvPr id="125" name="Прямая соединительная линия 124"/>
                  <p:cNvCxnSpPr/>
                  <p:nvPr/>
                </p:nvCxnSpPr>
                <p:spPr>
                  <a:xfrm rot="10800000" flipH="1">
                    <a:off x="1000101" y="1142984"/>
                    <a:ext cx="180000" cy="1588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26" name="TextBox 125"/>
                  <p:cNvSpPr txBox="1"/>
                  <p:nvPr/>
                </p:nvSpPr>
                <p:spPr>
                  <a:xfrm>
                    <a:off x="928662" y="1344027"/>
                    <a:ext cx="357190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3200" dirty="0">
                        <a:latin typeface="Times New Roman" pitchFamily="18" charset="0"/>
                        <a:cs typeface="Times New Roman" pitchFamily="18" charset="0"/>
                      </a:rPr>
                      <a:t>d</a:t>
                    </a:r>
                    <a:endParaRPr lang="ru-RU" sz="3200" dirty="0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  <p:cxnSp>
                <p:nvCxnSpPr>
                  <p:cNvPr id="127" name="Прямая соединительная линия 126"/>
                  <p:cNvCxnSpPr/>
                  <p:nvPr/>
                </p:nvCxnSpPr>
                <p:spPr>
                  <a:xfrm>
                    <a:off x="1285820" y="1248736"/>
                    <a:ext cx="285752" cy="180000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8" name="Прямая соединительная линия 127"/>
                  <p:cNvCxnSpPr/>
                  <p:nvPr/>
                </p:nvCxnSpPr>
                <p:spPr>
                  <a:xfrm flipV="1">
                    <a:off x="1285820" y="1435372"/>
                    <a:ext cx="285752" cy="180000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9" name="Прямая соединительная линия 128"/>
                  <p:cNvCxnSpPr>
                    <a:stCxn id="121" idx="1"/>
                  </p:cNvCxnSpPr>
                  <p:nvPr/>
                </p:nvCxnSpPr>
                <p:spPr>
                  <a:xfrm rot="10800000" flipV="1">
                    <a:off x="2285952" y="1248735"/>
                    <a:ext cx="285752" cy="180000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0" name="Прямая соединительная линия 129"/>
                  <p:cNvCxnSpPr/>
                  <p:nvPr/>
                </p:nvCxnSpPr>
                <p:spPr>
                  <a:xfrm rot="10800000">
                    <a:off x="2285952" y="1428736"/>
                    <a:ext cx="285752" cy="180000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1" name="Прямая соединительная линия 130"/>
                  <p:cNvCxnSpPr/>
                  <p:nvPr/>
                </p:nvCxnSpPr>
                <p:spPr>
                  <a:xfrm>
                    <a:off x="1571572" y="1428736"/>
                    <a:ext cx="714380" cy="1588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  <a:prstDash val="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32" name="Прямоугольник 131"/>
                  <p:cNvSpPr/>
                  <p:nvPr/>
                </p:nvSpPr>
                <p:spPr>
                  <a:xfrm>
                    <a:off x="2571704" y="1357298"/>
                    <a:ext cx="513282" cy="584775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lv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</a:pPr>
                    <a:r>
                      <a:rPr lang="en-US" sz="3200" dirty="0" smtClean="0">
                        <a:solidFill>
                          <a:prstClr val="black"/>
                        </a:solidFill>
                        <a:latin typeface="Times New Roman" pitchFamily="18" charset="0"/>
                        <a:cs typeface="Times New Roman" pitchFamily="18" charset="0"/>
                      </a:rPr>
                      <a:t>µ</a:t>
                    </a:r>
                    <a:r>
                      <a:rPr lang="ru-RU" sz="3200" baseline="30000" dirty="0" smtClean="0">
                        <a:solidFill>
                          <a:prstClr val="black"/>
                        </a:solidFill>
                        <a:latin typeface="Times New Roman" pitchFamily="18" charset="0"/>
                        <a:cs typeface="Times New Roman" pitchFamily="18" charset="0"/>
                      </a:rPr>
                      <a:t>-</a:t>
                    </a:r>
                    <a:endParaRPr lang="ru-RU" sz="9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cxnSp>
                <p:nvCxnSpPr>
                  <p:cNvPr id="133" name="Прямая соединительная линия 132"/>
                  <p:cNvCxnSpPr/>
                  <p:nvPr/>
                </p:nvCxnSpPr>
                <p:spPr>
                  <a:xfrm>
                    <a:off x="3143208" y="1643050"/>
                    <a:ext cx="714380" cy="1588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  <a:prstDash val="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4" name="Прямая соединительная линия 133"/>
                  <p:cNvCxnSpPr/>
                  <p:nvPr/>
                </p:nvCxnSpPr>
                <p:spPr>
                  <a:xfrm flipV="1">
                    <a:off x="3143208" y="1214422"/>
                    <a:ext cx="714380" cy="428400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35" name="TextBox 134"/>
                  <p:cNvSpPr txBox="1"/>
                  <p:nvPr/>
                </p:nvSpPr>
                <p:spPr>
                  <a:xfrm>
                    <a:off x="3857588" y="1370569"/>
                    <a:ext cx="750015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lvl="0"/>
                    <a:r>
                      <a:rPr lang="en-US" sz="3200" dirty="0" smtClean="0">
                        <a:latin typeface="Times New Roman" pitchFamily="18" charset="0"/>
                        <a:cs typeface="Times New Roman" pitchFamily="18" charset="0"/>
                      </a:rPr>
                      <a:t>W</a:t>
                    </a:r>
                    <a:r>
                      <a:rPr lang="ru-RU" sz="3200" baseline="30000" dirty="0" smtClean="0">
                        <a:latin typeface="Times New Roman" pitchFamily="18" charset="0"/>
                        <a:cs typeface="Times New Roman" pitchFamily="18" charset="0"/>
                      </a:rPr>
                      <a:t>-</a:t>
                    </a:r>
                    <a:r>
                      <a:rPr lang="ru-RU" sz="3200" baseline="30000" dirty="0" smtClean="0"/>
                      <a:t> </a:t>
                    </a:r>
                    <a:endParaRPr lang="ru-RU" sz="3200" dirty="0"/>
                  </a:p>
                </p:txBody>
              </p:sp>
              <p:cxnSp>
                <p:nvCxnSpPr>
                  <p:cNvPr id="136" name="Прямая соединительная линия 135"/>
                  <p:cNvCxnSpPr/>
                  <p:nvPr/>
                </p:nvCxnSpPr>
                <p:spPr>
                  <a:xfrm>
                    <a:off x="4500562" y="1669592"/>
                    <a:ext cx="714380" cy="1588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7" name="Прямая соединительная линия 136"/>
                  <p:cNvCxnSpPr/>
                  <p:nvPr/>
                </p:nvCxnSpPr>
                <p:spPr>
                  <a:xfrm flipV="1">
                    <a:off x="4500562" y="1227693"/>
                    <a:ext cx="714380" cy="428400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8" name="Прямая соединительная линия 137"/>
                  <p:cNvCxnSpPr/>
                  <p:nvPr/>
                </p:nvCxnSpPr>
                <p:spPr>
                  <a:xfrm rot="10800000" flipH="1">
                    <a:off x="2677488" y="1142984"/>
                    <a:ext cx="180000" cy="1588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9" name="Прямая соединительная линия 138"/>
                  <p:cNvCxnSpPr/>
                  <p:nvPr/>
                </p:nvCxnSpPr>
                <p:spPr>
                  <a:xfrm rot="10800000" flipH="1">
                    <a:off x="5320694" y="1098088"/>
                    <a:ext cx="180000" cy="1588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109" name="Группа 134"/>
              <p:cNvGrpSpPr/>
              <p:nvPr/>
            </p:nvGrpSpPr>
            <p:grpSpPr>
              <a:xfrm>
                <a:off x="0" y="915399"/>
                <a:ext cx="1857388" cy="1013403"/>
                <a:chOff x="3143240" y="2000240"/>
                <a:chExt cx="1857388" cy="1013403"/>
              </a:xfrm>
            </p:grpSpPr>
            <p:sp>
              <p:nvSpPr>
                <p:cNvPr id="111" name="TextBox 110"/>
                <p:cNvSpPr txBox="1"/>
                <p:nvPr/>
              </p:nvSpPr>
              <p:spPr>
                <a:xfrm>
                  <a:off x="3143240" y="2000240"/>
                  <a:ext cx="785818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/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lang="en-US" sz="3200" baseline="30000" dirty="0" smtClean="0">
                      <a:latin typeface="Times New Roman" pitchFamily="18" charset="0"/>
                      <a:cs typeface="Times New Roman" pitchFamily="18" charset="0"/>
                    </a:rPr>
                    <a:t>-</a:t>
                  </a:r>
                  <a:r>
                    <a:rPr lang="ru-RU" sz="3200" baseline="30000" dirty="0" smtClean="0"/>
                    <a:t> </a:t>
                  </a:r>
                  <a:endParaRPr lang="ru-RU" sz="3200" dirty="0"/>
                </a:p>
              </p:txBody>
            </p:sp>
            <p:cxnSp>
              <p:nvCxnSpPr>
                <p:cNvPr id="112" name="Прямая соединительная линия 111"/>
                <p:cNvCxnSpPr/>
                <p:nvPr/>
              </p:nvCxnSpPr>
              <p:spPr>
                <a:xfrm>
                  <a:off x="3786182" y="2285992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3" name="Прямая соединительная линия 112"/>
                <p:cNvCxnSpPr/>
                <p:nvPr/>
              </p:nvCxnSpPr>
              <p:spPr>
                <a:xfrm>
                  <a:off x="3786182" y="2285992"/>
                  <a:ext cx="714380" cy="42862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14" name="TextBox 113"/>
                <p:cNvSpPr txBox="1"/>
                <p:nvPr/>
              </p:nvSpPr>
              <p:spPr>
                <a:xfrm>
                  <a:off x="4500562" y="2000240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u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15" name="TextBox 114"/>
                <p:cNvSpPr txBox="1"/>
                <p:nvPr/>
              </p:nvSpPr>
              <p:spPr>
                <a:xfrm>
                  <a:off x="4500562" y="2428868"/>
                  <a:ext cx="500066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d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116" name="Прямая соединительная линия 115"/>
                <p:cNvCxnSpPr/>
                <p:nvPr/>
              </p:nvCxnSpPr>
              <p:spPr>
                <a:xfrm rot="10800000" flipH="1">
                  <a:off x="4571968" y="2143116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Лямбда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71470" y="2472140"/>
            <a:ext cx="126989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Λ</a:t>
            </a:r>
            <a:r>
              <a:rPr lang="en-US" sz="8000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062677" y="2530307"/>
            <a:ext cx="3165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62677" y="2816059"/>
            <a:ext cx="3165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62677" y="3115082"/>
            <a:ext cx="3165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9" name="Прямая соединительная линия 38"/>
          <p:cNvCxnSpPr/>
          <p:nvPr/>
        </p:nvCxnSpPr>
        <p:spPr>
          <a:xfrm>
            <a:off x="1379232" y="3400834"/>
            <a:ext cx="633109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>
            <a:off x="1379232" y="3115082"/>
            <a:ext cx="633109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1379232" y="2827742"/>
            <a:ext cx="633109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2023313" y="2523671"/>
            <a:ext cx="3165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023313" y="2802788"/>
            <a:ext cx="3165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023313" y="3101811"/>
            <a:ext cx="3165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2265583" y="2257826"/>
            <a:ext cx="96063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80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endParaRPr lang="ru-RU" dirty="0"/>
          </a:p>
        </p:txBody>
      </p:sp>
      <p:grpSp>
        <p:nvGrpSpPr>
          <p:cNvPr id="7" name="Группа 46"/>
          <p:cNvGrpSpPr/>
          <p:nvPr/>
        </p:nvGrpSpPr>
        <p:grpSpPr>
          <a:xfrm>
            <a:off x="1377728" y="3276735"/>
            <a:ext cx="7837711" cy="1323439"/>
            <a:chOff x="-714380" y="642918"/>
            <a:chExt cx="8143901" cy="1323439"/>
          </a:xfrm>
        </p:grpSpPr>
        <p:grpSp>
          <p:nvGrpSpPr>
            <p:cNvPr id="8" name="Группа 123"/>
            <p:cNvGrpSpPr/>
            <p:nvPr/>
          </p:nvGrpSpPr>
          <p:grpSpPr>
            <a:xfrm>
              <a:off x="1643042" y="642918"/>
              <a:ext cx="5786479" cy="1323439"/>
              <a:chOff x="-32" y="714356"/>
              <a:chExt cx="5786478" cy="1323439"/>
            </a:xfrm>
          </p:grpSpPr>
          <p:sp>
            <p:nvSpPr>
              <p:cNvPr id="57" name="Прямоугольник 56"/>
              <p:cNvSpPr/>
              <p:nvPr/>
            </p:nvSpPr>
            <p:spPr>
              <a:xfrm>
                <a:off x="-32" y="714356"/>
                <a:ext cx="930063" cy="13234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8000" dirty="0" smtClean="0">
                    <a:latin typeface="Times New Roman" pitchFamily="18" charset="0"/>
                    <a:cs typeface="Times New Roman" pitchFamily="18" charset="0"/>
                  </a:rPr>
                  <a:t>π</a:t>
                </a:r>
                <a:r>
                  <a:rPr lang="ru-RU" sz="8000" baseline="30000" dirty="0" smtClean="0">
                    <a:latin typeface="Times New Roman" pitchFamily="18" charset="0"/>
                    <a:cs typeface="Times New Roman" pitchFamily="18" charset="0"/>
                  </a:rPr>
                  <a:t>-</a:t>
                </a:r>
                <a:endParaRPr lang="ru-RU" sz="8000" baseline="30000" dirty="0" smtClean="0">
                  <a:latin typeface="Times New Roman" pitchFamily="18" charset="0"/>
                  <a:ea typeface="Calibri" pitchFamily="34" charset="0"/>
                  <a:cs typeface="Times New Roman" pitchFamily="18" charset="0"/>
                </a:endParaRPr>
              </a:p>
            </p:txBody>
          </p:sp>
          <p:grpSp>
            <p:nvGrpSpPr>
              <p:cNvPr id="9" name="Группа 121"/>
              <p:cNvGrpSpPr/>
              <p:nvPr/>
            </p:nvGrpSpPr>
            <p:grpSpPr>
              <a:xfrm>
                <a:off x="928630" y="928670"/>
                <a:ext cx="4857816" cy="1026674"/>
                <a:chOff x="928630" y="928670"/>
                <a:chExt cx="4857816" cy="1026674"/>
              </a:xfrm>
            </p:grpSpPr>
            <p:sp>
              <p:nvSpPr>
                <p:cNvPr id="59" name="TextBox 58"/>
                <p:cNvSpPr txBox="1"/>
                <p:nvPr/>
              </p:nvSpPr>
              <p:spPr>
                <a:xfrm>
                  <a:off x="928630" y="986837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u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60" name="TextBox 59"/>
                <p:cNvSpPr txBox="1"/>
                <p:nvPr/>
              </p:nvSpPr>
              <p:spPr>
                <a:xfrm>
                  <a:off x="1571572" y="928670"/>
                  <a:ext cx="785818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/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lang="ru-RU" sz="3200" baseline="30000" dirty="0" smtClean="0">
                      <a:latin typeface="Times New Roman" pitchFamily="18" charset="0"/>
                      <a:cs typeface="Times New Roman" pitchFamily="18" charset="0"/>
                    </a:rPr>
                    <a:t>-</a:t>
                  </a:r>
                  <a:r>
                    <a:rPr lang="ru-RU" sz="3200" baseline="30000" dirty="0" smtClean="0"/>
                    <a:t> </a:t>
                  </a:r>
                  <a:endParaRPr lang="ru-RU" sz="3200" dirty="0"/>
                </a:p>
              </p:txBody>
            </p:sp>
            <p:sp>
              <p:nvSpPr>
                <p:cNvPr id="61" name="TextBox 60"/>
                <p:cNvSpPr txBox="1"/>
                <p:nvPr/>
              </p:nvSpPr>
              <p:spPr>
                <a:xfrm>
                  <a:off x="2571704" y="986837"/>
                  <a:ext cx="57150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smtClean="0">
                      <a:latin typeface="Times New Roman" pitchFamily="18" charset="0"/>
                      <a:cs typeface="Times New Roman" pitchFamily="18" charset="0"/>
                    </a:rPr>
                    <a:t>µ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62" name="TextBox 61"/>
                <p:cNvSpPr txBox="1"/>
                <p:nvPr/>
              </p:nvSpPr>
              <p:spPr>
                <a:xfrm>
                  <a:off x="3857588" y="941941"/>
                  <a:ext cx="57150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smtClean="0">
                      <a:latin typeface="Times New Roman" pitchFamily="18" charset="0"/>
                      <a:cs typeface="Times New Roman" pitchFamily="18" charset="0"/>
                    </a:rPr>
                    <a:t>µ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63" name="Прямоугольник 62"/>
                <p:cNvSpPr/>
                <p:nvPr/>
              </p:nvSpPr>
              <p:spPr>
                <a:xfrm>
                  <a:off x="5214942" y="1370569"/>
                  <a:ext cx="458780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sz="32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e</a:t>
                  </a:r>
                  <a:r>
                    <a:rPr lang="ru-RU" sz="3200" baseline="30000" dirty="0" smtClean="0">
                      <a:solidFill>
                        <a:prstClr val="black"/>
                      </a:solidFill>
                      <a:latin typeface="Times New Roman" pitchFamily="18" charset="0"/>
                      <a:ea typeface="Calibri" pitchFamily="34" charset="0"/>
                      <a:cs typeface="Times New Roman" pitchFamily="18" charset="0"/>
                    </a:rPr>
                    <a:t>-</a:t>
                  </a:r>
                  <a:endParaRPr lang="ru-RU" dirty="0"/>
                </a:p>
              </p:txBody>
            </p:sp>
            <p:sp>
              <p:nvSpPr>
                <p:cNvPr id="64" name="TextBox 63"/>
                <p:cNvSpPr txBox="1"/>
                <p:nvPr/>
              </p:nvSpPr>
              <p:spPr>
                <a:xfrm>
                  <a:off x="5214942" y="928670"/>
                  <a:ext cx="57150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err="1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err="1" smtClean="0">
                      <a:latin typeface="Times New Roman" pitchFamily="18" charset="0"/>
                      <a:cs typeface="Times New Roman" pitchFamily="18" charset="0"/>
                    </a:rPr>
                    <a:t>e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65" name="Прямая соединительная линия 64"/>
                <p:cNvCxnSpPr/>
                <p:nvPr/>
              </p:nvCxnSpPr>
              <p:spPr>
                <a:xfrm rot="10800000" flipH="1">
                  <a:off x="1000101" y="1142984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6" name="TextBox 65"/>
                <p:cNvSpPr txBox="1"/>
                <p:nvPr/>
              </p:nvSpPr>
              <p:spPr>
                <a:xfrm>
                  <a:off x="928662" y="1344027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>
                      <a:latin typeface="Times New Roman" pitchFamily="18" charset="0"/>
                      <a:cs typeface="Times New Roman" pitchFamily="18" charset="0"/>
                    </a:rPr>
                    <a:t>d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67" name="Прямая соединительная линия 66"/>
                <p:cNvCxnSpPr/>
                <p:nvPr/>
              </p:nvCxnSpPr>
              <p:spPr>
                <a:xfrm>
                  <a:off x="1285820" y="1248736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8" name="Прямая соединительная линия 67"/>
                <p:cNvCxnSpPr/>
                <p:nvPr/>
              </p:nvCxnSpPr>
              <p:spPr>
                <a:xfrm flipV="1">
                  <a:off x="1285820" y="1435372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9" name="Прямая соединительная линия 68"/>
                <p:cNvCxnSpPr>
                  <a:stCxn id="61" idx="1"/>
                </p:cNvCxnSpPr>
                <p:nvPr/>
              </p:nvCxnSpPr>
              <p:spPr>
                <a:xfrm rot="10800000" flipV="1">
                  <a:off x="2285952" y="1248735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0" name="Прямая соединительная линия 69"/>
                <p:cNvCxnSpPr/>
                <p:nvPr/>
              </p:nvCxnSpPr>
              <p:spPr>
                <a:xfrm rot="10800000">
                  <a:off x="2285952" y="1428736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" name="Прямая соединительная линия 70"/>
                <p:cNvCxnSpPr/>
                <p:nvPr/>
              </p:nvCxnSpPr>
              <p:spPr>
                <a:xfrm>
                  <a:off x="1571572" y="1428736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2" name="Прямоугольник 71"/>
                <p:cNvSpPr/>
                <p:nvPr/>
              </p:nvSpPr>
              <p:spPr>
                <a:xfrm>
                  <a:off x="2571704" y="1357298"/>
                  <a:ext cx="513282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lv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US" sz="32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µ</a:t>
                  </a:r>
                  <a:r>
                    <a:rPr lang="ru-RU" sz="3200" baseline="300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-</a:t>
                  </a:r>
                  <a:endParaRPr lang="ru-RU" sz="9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cxnSp>
              <p:nvCxnSpPr>
                <p:cNvPr id="73" name="Прямая соединительная линия 72"/>
                <p:cNvCxnSpPr/>
                <p:nvPr/>
              </p:nvCxnSpPr>
              <p:spPr>
                <a:xfrm>
                  <a:off x="3143208" y="1643050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4" name="Прямая соединительная линия 73"/>
                <p:cNvCxnSpPr/>
                <p:nvPr/>
              </p:nvCxnSpPr>
              <p:spPr>
                <a:xfrm flipV="1">
                  <a:off x="3143208" y="1214422"/>
                  <a:ext cx="714380" cy="4284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5" name="TextBox 74"/>
                <p:cNvSpPr txBox="1"/>
                <p:nvPr/>
              </p:nvSpPr>
              <p:spPr>
                <a:xfrm>
                  <a:off x="3857588" y="1370569"/>
                  <a:ext cx="74123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/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lang="ru-RU" sz="3200" baseline="30000" dirty="0" smtClean="0">
                      <a:latin typeface="Times New Roman" pitchFamily="18" charset="0"/>
                      <a:cs typeface="Times New Roman" pitchFamily="18" charset="0"/>
                    </a:rPr>
                    <a:t>-</a:t>
                  </a:r>
                  <a:r>
                    <a:rPr lang="ru-RU" sz="3200" baseline="30000" dirty="0" smtClean="0"/>
                    <a:t> </a:t>
                  </a:r>
                  <a:endParaRPr lang="ru-RU" sz="3200" dirty="0"/>
                </a:p>
              </p:txBody>
            </p:sp>
            <p:cxnSp>
              <p:nvCxnSpPr>
                <p:cNvPr id="76" name="Прямая соединительная линия 75"/>
                <p:cNvCxnSpPr/>
                <p:nvPr/>
              </p:nvCxnSpPr>
              <p:spPr>
                <a:xfrm>
                  <a:off x="4500562" y="1669592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7" name="Прямая соединительная линия 76"/>
                <p:cNvCxnSpPr/>
                <p:nvPr/>
              </p:nvCxnSpPr>
              <p:spPr>
                <a:xfrm flipV="1">
                  <a:off x="4500562" y="1227693"/>
                  <a:ext cx="714380" cy="4284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8" name="Прямая соединительная линия 77"/>
                <p:cNvCxnSpPr/>
                <p:nvPr/>
              </p:nvCxnSpPr>
              <p:spPr>
                <a:xfrm rot="10800000" flipH="1">
                  <a:off x="2677488" y="1142984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9" name="Прямая соединительная линия 78"/>
                <p:cNvCxnSpPr/>
                <p:nvPr/>
              </p:nvCxnSpPr>
              <p:spPr>
                <a:xfrm rot="10800000" flipH="1">
                  <a:off x="5320694" y="1098088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0" name="Группа 134"/>
            <p:cNvGrpSpPr/>
            <p:nvPr/>
          </p:nvGrpSpPr>
          <p:grpSpPr>
            <a:xfrm>
              <a:off x="0" y="915399"/>
              <a:ext cx="1857388" cy="1013403"/>
              <a:chOff x="3143251" y="2000240"/>
              <a:chExt cx="1857391" cy="1013403"/>
            </a:xfrm>
          </p:grpSpPr>
          <p:sp>
            <p:nvSpPr>
              <p:cNvPr id="51" name="TextBox 50"/>
              <p:cNvSpPr txBox="1"/>
              <p:nvPr/>
            </p:nvSpPr>
            <p:spPr>
              <a:xfrm>
                <a:off x="3143251" y="2000240"/>
                <a:ext cx="78582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W</a:t>
                </a:r>
                <a:r>
                  <a:rPr lang="en-US" sz="3200" baseline="30000" dirty="0" smtClean="0">
                    <a:latin typeface="Times New Roman" pitchFamily="18" charset="0"/>
                    <a:cs typeface="Times New Roman" pitchFamily="18" charset="0"/>
                  </a:rPr>
                  <a:t>-</a:t>
                </a:r>
                <a:r>
                  <a:rPr lang="ru-RU" sz="3200" baseline="30000" dirty="0" smtClean="0"/>
                  <a:t> </a:t>
                </a:r>
                <a:endParaRPr lang="ru-RU" sz="3200" dirty="0"/>
              </a:p>
            </p:txBody>
          </p:sp>
          <p:cxnSp>
            <p:nvCxnSpPr>
              <p:cNvPr id="52" name="Прямая соединительная линия 51"/>
              <p:cNvCxnSpPr/>
              <p:nvPr/>
            </p:nvCxnSpPr>
            <p:spPr>
              <a:xfrm>
                <a:off x="3786195" y="2285992"/>
                <a:ext cx="714382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Прямая соединительная линия 52"/>
              <p:cNvCxnSpPr/>
              <p:nvPr/>
            </p:nvCxnSpPr>
            <p:spPr>
              <a:xfrm>
                <a:off x="3786196" y="2285992"/>
                <a:ext cx="714382" cy="428628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4" name="TextBox 53"/>
              <p:cNvSpPr txBox="1"/>
              <p:nvPr/>
            </p:nvSpPr>
            <p:spPr>
              <a:xfrm>
                <a:off x="4500578" y="2000240"/>
                <a:ext cx="35719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u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55" name="TextBox 54"/>
              <p:cNvSpPr txBox="1"/>
              <p:nvPr/>
            </p:nvSpPr>
            <p:spPr>
              <a:xfrm>
                <a:off x="4500574" y="2428868"/>
                <a:ext cx="50006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d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cxnSp>
            <p:nvCxnSpPr>
              <p:cNvPr id="56" name="Прямая соединительная линия 55"/>
              <p:cNvCxnSpPr/>
              <p:nvPr/>
            </p:nvCxnSpPr>
            <p:spPr>
              <a:xfrm rot="10800000" flipH="1">
                <a:off x="4571969" y="2143116"/>
                <a:ext cx="18000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50" name="Прямая соединительная линия 49"/>
            <p:cNvCxnSpPr/>
            <p:nvPr/>
          </p:nvCxnSpPr>
          <p:spPr>
            <a:xfrm>
              <a:off x="-714380" y="785794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Лямбда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53095" y="2500306"/>
            <a:ext cx="126989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Λ</a:t>
            </a:r>
            <a:r>
              <a:rPr lang="en-US" sz="8000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796103" y="2503977"/>
            <a:ext cx="3391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96103" y="2789729"/>
            <a:ext cx="3391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96103" y="3088752"/>
            <a:ext cx="3391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2135282" y="3071810"/>
            <a:ext cx="20182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173344" y="2497341"/>
            <a:ext cx="3391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73344" y="2776458"/>
            <a:ext cx="3391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173344" y="3075481"/>
            <a:ext cx="3391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4" name="Группа 46"/>
          <p:cNvGrpSpPr/>
          <p:nvPr/>
        </p:nvGrpSpPr>
        <p:grpSpPr>
          <a:xfrm>
            <a:off x="4439309" y="2214554"/>
            <a:ext cx="4051596" cy="2299287"/>
            <a:chOff x="2759871" y="2431757"/>
            <a:chExt cx="3929058" cy="2299287"/>
          </a:xfrm>
        </p:grpSpPr>
        <p:sp>
          <p:nvSpPr>
            <p:cNvPr id="15" name="Прямоугольник 14"/>
            <p:cNvSpPr/>
            <p:nvPr/>
          </p:nvSpPr>
          <p:spPr>
            <a:xfrm>
              <a:off x="2759871" y="2646071"/>
              <a:ext cx="1039067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8000" dirty="0" smtClean="0">
                  <a:latin typeface="Times New Roman" pitchFamily="18" charset="0"/>
                  <a:cs typeface="Times New Roman" pitchFamily="18" charset="0"/>
                </a:rPr>
                <a:t>n</a:t>
              </a:r>
              <a:r>
                <a:rPr lang="en-US" sz="8000" baseline="30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ru-RU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688533" y="2710873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688533" y="2976719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>
                  <a:latin typeface="Times New Roman" pitchFamily="18" charset="0"/>
                  <a:cs typeface="Times New Roman" pitchFamily="18" charset="0"/>
                </a:rPr>
                <a:t>d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688533" y="3275742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>
                  <a:latin typeface="Times New Roman" pitchFamily="18" charset="0"/>
                  <a:cs typeface="Times New Roman" pitchFamily="18" charset="0"/>
                </a:rPr>
                <a:t>d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9" name="Прямая соединительная линия 18"/>
            <p:cNvCxnSpPr/>
            <p:nvPr/>
          </p:nvCxnSpPr>
          <p:spPr>
            <a:xfrm>
              <a:off x="4045723" y="3008308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>
              <a:off x="4045723" y="3287425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>
              <a:off x="4045723" y="3574765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4760103" y="2710873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760103" y="2989990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>
                  <a:latin typeface="Times New Roman" pitchFamily="18" charset="0"/>
                  <a:cs typeface="Times New Roman" pitchFamily="18" charset="0"/>
                </a:rPr>
                <a:t>d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760103" y="3289013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5" name="Группа 40"/>
            <p:cNvGrpSpPr/>
            <p:nvPr/>
          </p:nvGrpSpPr>
          <p:grpSpPr>
            <a:xfrm>
              <a:off x="3688533" y="3275742"/>
              <a:ext cx="2000264" cy="1013403"/>
              <a:chOff x="2571736" y="1928802"/>
              <a:chExt cx="2000264" cy="1013403"/>
            </a:xfrm>
          </p:grpSpPr>
          <p:sp>
            <p:nvSpPr>
              <p:cNvPr id="34" name="TextBox 33"/>
              <p:cNvSpPr txBox="1"/>
              <p:nvPr/>
            </p:nvSpPr>
            <p:spPr>
              <a:xfrm>
                <a:off x="2571736" y="1928802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d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grpSp>
            <p:nvGrpSpPr>
              <p:cNvPr id="35" name="Группа 59"/>
              <p:cNvGrpSpPr/>
              <p:nvPr/>
            </p:nvGrpSpPr>
            <p:grpSpPr>
              <a:xfrm>
                <a:off x="2928926" y="1928802"/>
                <a:ext cx="1643074" cy="1013403"/>
                <a:chOff x="2928926" y="1928802"/>
                <a:chExt cx="1643074" cy="1013403"/>
              </a:xfrm>
            </p:grpSpPr>
            <p:sp>
              <p:nvSpPr>
                <p:cNvPr id="37" name="TextBox 36"/>
                <p:cNvSpPr txBox="1"/>
                <p:nvPr/>
              </p:nvSpPr>
              <p:spPr>
                <a:xfrm>
                  <a:off x="3643306" y="1928802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38" name="Прямая соединительная линия 37"/>
                <p:cNvCxnSpPr>
                  <a:stCxn id="34" idx="3"/>
                  <a:endCxn id="39" idx="1"/>
                </p:cNvCxnSpPr>
                <p:nvPr/>
              </p:nvCxnSpPr>
              <p:spPr>
                <a:xfrm>
                  <a:off x="2928926" y="2221190"/>
                  <a:ext cx="714380" cy="42862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9" name="TextBox 38"/>
                <p:cNvSpPr txBox="1"/>
                <p:nvPr/>
              </p:nvSpPr>
              <p:spPr>
                <a:xfrm>
                  <a:off x="3643306" y="2357430"/>
                  <a:ext cx="92869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lang="en-US" sz="3200" baseline="30000" dirty="0" smtClean="0">
                      <a:latin typeface="Times New Roman" pitchFamily="18" charset="0"/>
                      <a:cs typeface="Times New Roman" pitchFamily="18" charset="0"/>
                    </a:rPr>
                    <a:t>-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</p:grpSp>
        <p:grpSp>
          <p:nvGrpSpPr>
            <p:cNvPr id="26" name="Группа 47"/>
            <p:cNvGrpSpPr/>
            <p:nvPr/>
          </p:nvGrpSpPr>
          <p:grpSpPr>
            <a:xfrm>
              <a:off x="4760103" y="3717641"/>
              <a:ext cx="1928826" cy="1013403"/>
              <a:chOff x="1357290" y="2000240"/>
              <a:chExt cx="1928826" cy="1013403"/>
            </a:xfrm>
          </p:grpSpPr>
          <p:sp>
            <p:nvSpPr>
              <p:cNvPr id="29" name="TextBox 28"/>
              <p:cNvSpPr txBox="1"/>
              <p:nvPr/>
            </p:nvSpPr>
            <p:spPr>
              <a:xfrm>
                <a:off x="1357290" y="2000240"/>
                <a:ext cx="78581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ru-RU" sz="3200" baseline="30000" dirty="0" smtClean="0"/>
                  <a:t> </a:t>
                </a:r>
                <a:endParaRPr lang="ru-RU" sz="3200" dirty="0"/>
              </a:p>
            </p:txBody>
          </p:sp>
          <p:cxnSp>
            <p:nvCxnSpPr>
              <p:cNvPr id="30" name="Прямая соединительная линия 29"/>
              <p:cNvCxnSpPr/>
              <p:nvPr/>
            </p:nvCxnSpPr>
            <p:spPr>
              <a:xfrm>
                <a:off x="2000232" y="2285992"/>
                <a:ext cx="71438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Прямая соединительная линия 30"/>
              <p:cNvCxnSpPr/>
              <p:nvPr/>
            </p:nvCxnSpPr>
            <p:spPr>
              <a:xfrm>
                <a:off x="2000232" y="2285992"/>
                <a:ext cx="714380" cy="428628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" name="TextBox 31"/>
              <p:cNvSpPr txBox="1"/>
              <p:nvPr/>
            </p:nvSpPr>
            <p:spPr>
              <a:xfrm>
                <a:off x="2714612" y="2000240"/>
                <a:ext cx="50006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e</a:t>
                </a:r>
                <a:r>
                  <a:rPr lang="en-US" sz="3200" baseline="30000" dirty="0" smtClean="0">
                    <a:latin typeface="Times New Roman" pitchFamily="18" charset="0"/>
                    <a:cs typeface="Times New Roman" pitchFamily="18" charset="0"/>
                  </a:rPr>
                  <a:t>-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2714612" y="2428868"/>
                <a:ext cx="57150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err="1" smtClean="0">
                    <a:latin typeface="Times New Roman" pitchFamily="18" charset="0"/>
                    <a:cs typeface="Times New Roman" pitchFamily="18" charset="0"/>
                  </a:rPr>
                  <a:t>v</a:t>
                </a:r>
                <a:r>
                  <a:rPr lang="en-US" sz="3200" baseline="-25000" dirty="0" err="1" smtClean="0">
                    <a:latin typeface="Times New Roman" pitchFamily="18" charset="0"/>
                    <a:cs typeface="Times New Roman" pitchFamily="18" charset="0"/>
                  </a:rPr>
                  <a:t>e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cxnSp>
          <p:nvCxnSpPr>
            <p:cNvPr id="27" name="Прямая соединительная линия 26"/>
            <p:cNvCxnSpPr/>
            <p:nvPr/>
          </p:nvCxnSpPr>
          <p:spPr>
            <a:xfrm rot="10800000" flipH="1">
              <a:off x="6223177" y="4289145"/>
              <a:ext cx="18000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Прямоугольник 27"/>
            <p:cNvSpPr/>
            <p:nvPr/>
          </p:nvSpPr>
          <p:spPr>
            <a:xfrm>
              <a:off x="5033474" y="2431757"/>
              <a:ext cx="1083951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8000" dirty="0" smtClean="0">
                  <a:latin typeface="Times New Roman" pitchFamily="18" charset="0"/>
                  <a:cs typeface="Times New Roman" pitchFamily="18" charset="0"/>
                </a:rPr>
                <a:t>p</a:t>
              </a:r>
              <a:r>
                <a:rPr lang="en-US" sz="8000" baseline="30000" dirty="0" smtClean="0">
                  <a:latin typeface="Times New Roman" pitchFamily="18" charset="0"/>
                  <a:cs typeface="Times New Roman" pitchFamily="18" charset="0"/>
                </a:rPr>
                <a:t>+</a:t>
              </a:r>
              <a:endParaRPr lang="ru-RU" dirty="0"/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2796235" y="3143248"/>
            <a:ext cx="7858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sz="3200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200" baseline="30000" dirty="0" smtClean="0"/>
              <a:t> </a:t>
            </a:r>
            <a:endParaRPr lang="ru-RU" sz="3200" dirty="0"/>
          </a:p>
        </p:txBody>
      </p:sp>
      <p:cxnSp>
        <p:nvCxnSpPr>
          <p:cNvPr id="43" name="Прямая соединительная линия 42"/>
          <p:cNvCxnSpPr/>
          <p:nvPr/>
        </p:nvCxnSpPr>
        <p:spPr>
          <a:xfrm>
            <a:off x="2081855" y="3429000"/>
            <a:ext cx="714380" cy="158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>
            <a:off x="2153293" y="2786058"/>
            <a:ext cx="200026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/>
          <p:cNvCxnSpPr/>
          <p:nvPr/>
        </p:nvCxnSpPr>
        <p:spPr>
          <a:xfrm>
            <a:off x="3439177" y="3429000"/>
            <a:ext cx="71438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9" name="Группа 73"/>
          <p:cNvGrpSpPr/>
          <p:nvPr/>
        </p:nvGrpSpPr>
        <p:grpSpPr>
          <a:xfrm>
            <a:off x="4430693" y="3320007"/>
            <a:ext cx="1714512" cy="1323439"/>
            <a:chOff x="5929322" y="428604"/>
            <a:chExt cx="1714512" cy="1323439"/>
          </a:xfrm>
        </p:grpSpPr>
        <p:sp>
          <p:nvSpPr>
            <p:cNvPr id="70" name="Прямоугольник 69"/>
            <p:cNvSpPr/>
            <p:nvPr/>
          </p:nvSpPr>
          <p:spPr>
            <a:xfrm>
              <a:off x="5929322" y="428604"/>
              <a:ext cx="1043876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8000" dirty="0" smtClean="0">
                  <a:latin typeface="Times New Roman" pitchFamily="18" charset="0"/>
                  <a:cs typeface="Times New Roman" pitchFamily="18" charset="0"/>
                </a:rPr>
                <a:t>π</a:t>
              </a:r>
              <a:r>
                <a:rPr lang="ru-RU" sz="8000" baseline="30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ru-RU" sz="8000" baseline="30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endParaRPr>
            </a:p>
          </p:txBody>
        </p:sp>
        <p:cxnSp>
          <p:nvCxnSpPr>
            <p:cNvPr id="71" name="Прямая соединительная линия 10"/>
            <p:cNvCxnSpPr/>
            <p:nvPr/>
          </p:nvCxnSpPr>
          <p:spPr>
            <a:xfrm>
              <a:off x="6929454" y="1214422"/>
              <a:ext cx="714380" cy="428628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Прямая соединительная линия 10"/>
            <p:cNvCxnSpPr/>
            <p:nvPr/>
          </p:nvCxnSpPr>
          <p:spPr>
            <a:xfrm flipV="1">
              <a:off x="6929454" y="785794"/>
              <a:ext cx="714380" cy="428400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Прямоугольник 72"/>
            <p:cNvSpPr/>
            <p:nvPr/>
          </p:nvSpPr>
          <p:spPr>
            <a:xfrm>
              <a:off x="6929454" y="571480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4" name="Прямоугольник 73"/>
            <p:cNvSpPr/>
            <p:nvPr/>
          </p:nvSpPr>
          <p:spPr>
            <a:xfrm>
              <a:off x="6920838" y="1142984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61" name="Группа 156"/>
          <p:cNvGrpSpPr/>
          <p:nvPr/>
        </p:nvGrpSpPr>
        <p:grpSpPr>
          <a:xfrm>
            <a:off x="4143372" y="3558605"/>
            <a:ext cx="367375" cy="975848"/>
            <a:chOff x="5847699" y="5154525"/>
            <a:chExt cx="367375" cy="975848"/>
          </a:xfrm>
        </p:grpSpPr>
        <p:cxnSp>
          <p:nvCxnSpPr>
            <p:cNvPr id="65" name="Прямая соединительная линия 64"/>
            <p:cNvCxnSpPr/>
            <p:nvPr/>
          </p:nvCxnSpPr>
          <p:spPr>
            <a:xfrm rot="10800000" flipH="1">
              <a:off x="5963636" y="5309083"/>
              <a:ext cx="18000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TextBox 65"/>
            <p:cNvSpPr txBox="1"/>
            <p:nvPr/>
          </p:nvSpPr>
          <p:spPr>
            <a:xfrm>
              <a:off x="5857884" y="5154525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5847699" y="5545598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cxnSp>
        <p:nvCxnSpPr>
          <p:cNvPr id="75" name="Прямая соединительная линия 74"/>
          <p:cNvCxnSpPr/>
          <p:nvPr/>
        </p:nvCxnSpPr>
        <p:spPr>
          <a:xfrm>
            <a:off x="3439177" y="3429000"/>
            <a:ext cx="714380" cy="428628"/>
          </a:xfrm>
          <a:prstGeom prst="line">
            <a:avLst/>
          </a:prstGeom>
          <a:ln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Прямая соединительная линия 75"/>
          <p:cNvCxnSpPr/>
          <p:nvPr/>
        </p:nvCxnSpPr>
        <p:spPr>
          <a:xfrm>
            <a:off x="2071670" y="3429000"/>
            <a:ext cx="2071702" cy="813066"/>
          </a:xfrm>
          <a:prstGeom prst="line">
            <a:avLst/>
          </a:prstGeom>
          <a:ln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Лямбда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3760"/>
          <a:stretch>
            <a:fillRect/>
          </a:stretch>
        </p:blipFill>
        <p:spPr bwMode="auto">
          <a:xfrm>
            <a:off x="0" y="2226904"/>
            <a:ext cx="9144000" cy="2404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Сигма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2911993"/>
            <a:ext cx="110946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8000" dirty="0" smtClean="0">
                <a:latin typeface="Times New Roman" pitchFamily="18" charset="0"/>
                <a:cs typeface="Times New Roman" pitchFamily="18" charset="0"/>
              </a:rPr>
              <a:t>Σ</a:t>
            </a:r>
            <a:r>
              <a:rPr lang="ru-RU" sz="8000" baseline="30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+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084879" y="2915664"/>
            <a:ext cx="3219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84879" y="3201416"/>
            <a:ext cx="3219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84879" y="3500439"/>
            <a:ext cx="3219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1406809" y="3483497"/>
            <a:ext cx="191563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341223" y="2909028"/>
            <a:ext cx="3219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341223" y="3188145"/>
            <a:ext cx="3219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41223" y="3487168"/>
            <a:ext cx="3219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Группа 46"/>
          <p:cNvGrpSpPr/>
          <p:nvPr/>
        </p:nvGrpSpPr>
        <p:grpSpPr>
          <a:xfrm>
            <a:off x="3593662" y="2626241"/>
            <a:ext cx="3845548" cy="2299287"/>
            <a:chOff x="2759871" y="2431757"/>
            <a:chExt cx="3929058" cy="2299287"/>
          </a:xfrm>
        </p:grpSpPr>
        <p:sp>
          <p:nvSpPr>
            <p:cNvPr id="15" name="Прямоугольник 14"/>
            <p:cNvSpPr/>
            <p:nvPr/>
          </p:nvSpPr>
          <p:spPr>
            <a:xfrm>
              <a:off x="2759871" y="2646071"/>
              <a:ext cx="1039067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8000" dirty="0" smtClean="0">
                  <a:latin typeface="Times New Roman" pitchFamily="18" charset="0"/>
                  <a:cs typeface="Times New Roman" pitchFamily="18" charset="0"/>
                </a:rPr>
                <a:t>n</a:t>
              </a:r>
              <a:r>
                <a:rPr lang="en-US" sz="8000" baseline="30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ru-RU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688533" y="2710873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688533" y="2976719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>
                  <a:latin typeface="Times New Roman" pitchFamily="18" charset="0"/>
                  <a:cs typeface="Times New Roman" pitchFamily="18" charset="0"/>
                </a:rPr>
                <a:t>d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688533" y="3275742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>
                  <a:latin typeface="Times New Roman" pitchFamily="18" charset="0"/>
                  <a:cs typeface="Times New Roman" pitchFamily="18" charset="0"/>
                </a:rPr>
                <a:t>d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9" name="Прямая соединительная линия 18"/>
            <p:cNvCxnSpPr/>
            <p:nvPr/>
          </p:nvCxnSpPr>
          <p:spPr>
            <a:xfrm>
              <a:off x="4045723" y="3008308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>
              <a:off x="4045723" y="3287425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>
              <a:off x="4045723" y="3574765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4760103" y="2710873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760103" y="2989990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>
                  <a:latin typeface="Times New Roman" pitchFamily="18" charset="0"/>
                  <a:cs typeface="Times New Roman" pitchFamily="18" charset="0"/>
                </a:rPr>
                <a:t>d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760103" y="3289013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8" name="Группа 40"/>
            <p:cNvGrpSpPr/>
            <p:nvPr/>
          </p:nvGrpSpPr>
          <p:grpSpPr>
            <a:xfrm>
              <a:off x="3688533" y="3275742"/>
              <a:ext cx="2000264" cy="1013403"/>
              <a:chOff x="2571736" y="1928802"/>
              <a:chExt cx="2000264" cy="1013403"/>
            </a:xfrm>
          </p:grpSpPr>
          <p:sp>
            <p:nvSpPr>
              <p:cNvPr id="34" name="TextBox 33"/>
              <p:cNvSpPr txBox="1"/>
              <p:nvPr/>
            </p:nvSpPr>
            <p:spPr>
              <a:xfrm>
                <a:off x="2571736" y="1928802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d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grpSp>
            <p:nvGrpSpPr>
              <p:cNvPr id="10" name="Группа 59"/>
              <p:cNvGrpSpPr/>
              <p:nvPr/>
            </p:nvGrpSpPr>
            <p:grpSpPr>
              <a:xfrm>
                <a:off x="2928926" y="1928802"/>
                <a:ext cx="1643074" cy="1013403"/>
                <a:chOff x="2928926" y="1928802"/>
                <a:chExt cx="1643074" cy="1013403"/>
              </a:xfrm>
            </p:grpSpPr>
            <p:sp>
              <p:nvSpPr>
                <p:cNvPr id="37" name="TextBox 36"/>
                <p:cNvSpPr txBox="1"/>
                <p:nvPr/>
              </p:nvSpPr>
              <p:spPr>
                <a:xfrm>
                  <a:off x="3643306" y="1928802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38" name="Прямая соединительная линия 37"/>
                <p:cNvCxnSpPr>
                  <a:stCxn id="34" idx="3"/>
                  <a:endCxn id="39" idx="1"/>
                </p:cNvCxnSpPr>
                <p:nvPr/>
              </p:nvCxnSpPr>
              <p:spPr>
                <a:xfrm>
                  <a:off x="2928926" y="2221190"/>
                  <a:ext cx="714380" cy="42862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9" name="TextBox 38"/>
                <p:cNvSpPr txBox="1"/>
                <p:nvPr/>
              </p:nvSpPr>
              <p:spPr>
                <a:xfrm>
                  <a:off x="3643306" y="2357430"/>
                  <a:ext cx="92869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lang="en-US" sz="3200" baseline="30000" dirty="0" smtClean="0">
                      <a:latin typeface="Times New Roman" pitchFamily="18" charset="0"/>
                      <a:cs typeface="Times New Roman" pitchFamily="18" charset="0"/>
                    </a:rPr>
                    <a:t>-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</p:grpSp>
        <p:grpSp>
          <p:nvGrpSpPr>
            <p:cNvPr id="14" name="Группа 47"/>
            <p:cNvGrpSpPr/>
            <p:nvPr/>
          </p:nvGrpSpPr>
          <p:grpSpPr>
            <a:xfrm>
              <a:off x="4760103" y="3717641"/>
              <a:ext cx="1928826" cy="1013403"/>
              <a:chOff x="1357290" y="2000240"/>
              <a:chExt cx="1928826" cy="1013403"/>
            </a:xfrm>
          </p:grpSpPr>
          <p:sp>
            <p:nvSpPr>
              <p:cNvPr id="29" name="TextBox 28"/>
              <p:cNvSpPr txBox="1"/>
              <p:nvPr/>
            </p:nvSpPr>
            <p:spPr>
              <a:xfrm>
                <a:off x="1357290" y="2000240"/>
                <a:ext cx="78581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ru-RU" sz="3200" baseline="30000" dirty="0" smtClean="0"/>
                  <a:t> </a:t>
                </a:r>
                <a:endParaRPr lang="ru-RU" sz="3200" dirty="0"/>
              </a:p>
            </p:txBody>
          </p:sp>
          <p:cxnSp>
            <p:nvCxnSpPr>
              <p:cNvPr id="30" name="Прямая соединительная линия 29"/>
              <p:cNvCxnSpPr/>
              <p:nvPr/>
            </p:nvCxnSpPr>
            <p:spPr>
              <a:xfrm>
                <a:off x="2000232" y="2285992"/>
                <a:ext cx="71438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Прямая соединительная линия 30"/>
              <p:cNvCxnSpPr/>
              <p:nvPr/>
            </p:nvCxnSpPr>
            <p:spPr>
              <a:xfrm>
                <a:off x="2000232" y="2285992"/>
                <a:ext cx="714380" cy="428628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" name="TextBox 31"/>
              <p:cNvSpPr txBox="1"/>
              <p:nvPr/>
            </p:nvSpPr>
            <p:spPr>
              <a:xfrm>
                <a:off x="2714612" y="2000240"/>
                <a:ext cx="50006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e</a:t>
                </a:r>
                <a:r>
                  <a:rPr lang="en-US" sz="3200" baseline="30000" dirty="0" smtClean="0">
                    <a:latin typeface="Times New Roman" pitchFamily="18" charset="0"/>
                    <a:cs typeface="Times New Roman" pitchFamily="18" charset="0"/>
                  </a:rPr>
                  <a:t>-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2714612" y="2428868"/>
                <a:ext cx="57150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err="1" smtClean="0">
                    <a:latin typeface="Times New Roman" pitchFamily="18" charset="0"/>
                    <a:cs typeface="Times New Roman" pitchFamily="18" charset="0"/>
                  </a:rPr>
                  <a:t>v</a:t>
                </a:r>
                <a:r>
                  <a:rPr lang="en-US" sz="3200" baseline="-25000" dirty="0" err="1" smtClean="0">
                    <a:latin typeface="Times New Roman" pitchFamily="18" charset="0"/>
                    <a:cs typeface="Times New Roman" pitchFamily="18" charset="0"/>
                  </a:rPr>
                  <a:t>e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cxnSp>
          <p:nvCxnSpPr>
            <p:cNvPr id="27" name="Прямая соединительная линия 26"/>
            <p:cNvCxnSpPr/>
            <p:nvPr/>
          </p:nvCxnSpPr>
          <p:spPr>
            <a:xfrm rot="10800000" flipH="1">
              <a:off x="6223177" y="4289145"/>
              <a:ext cx="18000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Прямоугольник 27"/>
            <p:cNvSpPr/>
            <p:nvPr/>
          </p:nvSpPr>
          <p:spPr>
            <a:xfrm>
              <a:off x="5033474" y="2431757"/>
              <a:ext cx="1083951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8000" dirty="0" smtClean="0">
                  <a:latin typeface="Times New Roman" pitchFamily="18" charset="0"/>
                  <a:cs typeface="Times New Roman" pitchFamily="18" charset="0"/>
                </a:rPr>
                <a:t>p</a:t>
              </a:r>
              <a:r>
                <a:rPr lang="en-US" sz="8000" baseline="30000" dirty="0" smtClean="0">
                  <a:latin typeface="Times New Roman" pitchFamily="18" charset="0"/>
                  <a:cs typeface="Times New Roman" pitchFamily="18" charset="0"/>
                </a:rPr>
                <a:t>+</a:t>
              </a:r>
              <a:endParaRPr lang="ru-RU" dirty="0"/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2034148" y="3554935"/>
            <a:ext cx="7458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sz="3200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200" baseline="30000" dirty="0" smtClean="0"/>
              <a:t> </a:t>
            </a:r>
            <a:endParaRPr lang="ru-RU" sz="3200" dirty="0"/>
          </a:p>
        </p:txBody>
      </p:sp>
      <p:cxnSp>
        <p:nvCxnSpPr>
          <p:cNvPr id="43" name="Прямая соединительная линия 42"/>
          <p:cNvCxnSpPr/>
          <p:nvPr/>
        </p:nvCxnSpPr>
        <p:spPr>
          <a:xfrm>
            <a:off x="1356099" y="3840687"/>
            <a:ext cx="678049" cy="158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>
            <a:off x="1423904" y="3197745"/>
            <a:ext cx="18985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/>
          <p:cNvCxnSpPr/>
          <p:nvPr/>
        </p:nvCxnSpPr>
        <p:spPr>
          <a:xfrm>
            <a:off x="2644393" y="3840687"/>
            <a:ext cx="678049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Группа 57"/>
          <p:cNvGrpSpPr/>
          <p:nvPr/>
        </p:nvGrpSpPr>
        <p:grpSpPr>
          <a:xfrm>
            <a:off x="3312775" y="3731694"/>
            <a:ext cx="1900028" cy="1323439"/>
            <a:chOff x="2570167" y="3929066"/>
            <a:chExt cx="2001833" cy="1323439"/>
          </a:xfrm>
        </p:grpSpPr>
        <p:grpSp>
          <p:nvGrpSpPr>
            <p:cNvPr id="26" name="Группа 73"/>
            <p:cNvGrpSpPr/>
            <p:nvPr/>
          </p:nvGrpSpPr>
          <p:grpSpPr>
            <a:xfrm>
              <a:off x="2857488" y="3929066"/>
              <a:ext cx="1714512" cy="1323439"/>
              <a:chOff x="5929322" y="428604"/>
              <a:chExt cx="1714512" cy="1323439"/>
            </a:xfrm>
          </p:grpSpPr>
          <p:sp>
            <p:nvSpPr>
              <p:cNvPr id="70" name="Прямоугольник 69"/>
              <p:cNvSpPr/>
              <p:nvPr/>
            </p:nvSpPr>
            <p:spPr>
              <a:xfrm>
                <a:off x="5929322" y="428604"/>
                <a:ext cx="1043876" cy="13234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8000" dirty="0" smtClean="0">
                    <a:latin typeface="Times New Roman" pitchFamily="18" charset="0"/>
                    <a:cs typeface="Times New Roman" pitchFamily="18" charset="0"/>
                  </a:rPr>
                  <a:t>π</a:t>
                </a:r>
                <a:r>
                  <a:rPr lang="ru-RU" sz="8000" baseline="30000" dirty="0" smtClean="0">
                    <a:latin typeface="Times New Roman" pitchFamily="18" charset="0"/>
                    <a:cs typeface="Times New Roman" pitchFamily="18" charset="0"/>
                  </a:rPr>
                  <a:t>0</a:t>
                </a:r>
                <a:endParaRPr lang="ru-RU" sz="8000" baseline="30000" dirty="0" smtClean="0">
                  <a:latin typeface="Times New Roman" pitchFamily="18" charset="0"/>
                  <a:ea typeface="Calibri" pitchFamily="34" charset="0"/>
                  <a:cs typeface="Times New Roman" pitchFamily="18" charset="0"/>
                </a:endParaRPr>
              </a:p>
            </p:txBody>
          </p:sp>
          <p:cxnSp>
            <p:nvCxnSpPr>
              <p:cNvPr id="71" name="Прямая соединительная линия 10"/>
              <p:cNvCxnSpPr/>
              <p:nvPr/>
            </p:nvCxnSpPr>
            <p:spPr>
              <a:xfrm>
                <a:off x="6929454" y="1214422"/>
                <a:ext cx="714380" cy="428628"/>
              </a:xfrm>
              <a:prstGeom prst="curvedConnector3">
                <a:avLst>
                  <a:gd name="adj1" fmla="val 50000"/>
                </a:avLst>
              </a:prstGeom>
              <a:ln cap="rnd"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Прямая соединительная линия 10"/>
              <p:cNvCxnSpPr/>
              <p:nvPr/>
            </p:nvCxnSpPr>
            <p:spPr>
              <a:xfrm flipV="1">
                <a:off x="6929454" y="785794"/>
                <a:ext cx="714380" cy="428400"/>
              </a:xfrm>
              <a:prstGeom prst="curvedConnector3">
                <a:avLst>
                  <a:gd name="adj1" fmla="val 50000"/>
                </a:avLst>
              </a:prstGeom>
              <a:ln cap="rnd"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3" name="Прямоугольник 72"/>
              <p:cNvSpPr/>
              <p:nvPr/>
            </p:nvSpPr>
            <p:spPr>
              <a:xfrm>
                <a:off x="6929454" y="571480"/>
                <a:ext cx="3658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3200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γ</a:t>
                </a:r>
                <a:endParaRPr lang="ru-RU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74" name="Прямоугольник 73"/>
              <p:cNvSpPr/>
              <p:nvPr/>
            </p:nvSpPr>
            <p:spPr>
              <a:xfrm>
                <a:off x="6920838" y="1142984"/>
                <a:ext cx="3658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3200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γ</a:t>
                </a:r>
                <a:endParaRPr lang="ru-RU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35" name="Группа 156"/>
            <p:cNvGrpSpPr/>
            <p:nvPr/>
          </p:nvGrpSpPr>
          <p:grpSpPr>
            <a:xfrm>
              <a:off x="2570167" y="4167664"/>
              <a:ext cx="367375" cy="975848"/>
              <a:chOff x="5847699" y="5154525"/>
              <a:chExt cx="367375" cy="975848"/>
            </a:xfrm>
          </p:grpSpPr>
          <p:cxnSp>
            <p:nvCxnSpPr>
              <p:cNvPr id="65" name="Прямая соединительная линия 64"/>
              <p:cNvCxnSpPr/>
              <p:nvPr/>
            </p:nvCxnSpPr>
            <p:spPr>
              <a:xfrm rot="10800000" flipH="1">
                <a:off x="5963636" y="5309083"/>
                <a:ext cx="18000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6" name="TextBox 65"/>
              <p:cNvSpPr txBox="1"/>
              <p:nvPr/>
            </p:nvSpPr>
            <p:spPr>
              <a:xfrm>
                <a:off x="5857884" y="5154525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u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7" name="TextBox 66"/>
              <p:cNvSpPr txBox="1"/>
              <p:nvPr/>
            </p:nvSpPr>
            <p:spPr>
              <a:xfrm>
                <a:off x="5847699" y="5545598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u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cxnSp>
        <p:nvCxnSpPr>
          <p:cNvPr id="75" name="Прямая соединительная линия 74"/>
          <p:cNvCxnSpPr/>
          <p:nvPr/>
        </p:nvCxnSpPr>
        <p:spPr>
          <a:xfrm>
            <a:off x="2644393" y="3840687"/>
            <a:ext cx="678049" cy="428628"/>
          </a:xfrm>
          <a:prstGeom prst="line">
            <a:avLst/>
          </a:prstGeom>
          <a:ln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Прямая соединительная линия 75"/>
          <p:cNvCxnSpPr/>
          <p:nvPr/>
        </p:nvCxnSpPr>
        <p:spPr>
          <a:xfrm>
            <a:off x="1346432" y="3840687"/>
            <a:ext cx="1966343" cy="813066"/>
          </a:xfrm>
          <a:prstGeom prst="line">
            <a:avLst/>
          </a:prstGeom>
          <a:ln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/>
          <p:cNvCxnSpPr/>
          <p:nvPr/>
        </p:nvCxnSpPr>
        <p:spPr>
          <a:xfrm flipV="1">
            <a:off x="1414237" y="2769345"/>
            <a:ext cx="678049" cy="42840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6" name="Группа 133"/>
          <p:cNvGrpSpPr/>
          <p:nvPr/>
        </p:nvGrpSpPr>
        <p:grpSpPr>
          <a:xfrm>
            <a:off x="2092286" y="1802868"/>
            <a:ext cx="7051714" cy="1323439"/>
            <a:chOff x="-1643106" y="-156171"/>
            <a:chExt cx="7429552" cy="1323439"/>
          </a:xfrm>
        </p:grpSpPr>
        <p:grpSp>
          <p:nvGrpSpPr>
            <p:cNvPr id="58" name="Группа 122"/>
            <p:cNvGrpSpPr/>
            <p:nvPr/>
          </p:nvGrpSpPr>
          <p:grpSpPr>
            <a:xfrm>
              <a:off x="0" y="-156171"/>
              <a:ext cx="5786446" cy="1323439"/>
              <a:chOff x="0" y="-156171"/>
              <a:chExt cx="5786446" cy="1323439"/>
            </a:xfrm>
          </p:grpSpPr>
          <p:sp>
            <p:nvSpPr>
              <p:cNvPr id="69" name="Прямоугольник 68"/>
              <p:cNvSpPr/>
              <p:nvPr/>
            </p:nvSpPr>
            <p:spPr>
              <a:xfrm>
                <a:off x="0" y="-156171"/>
                <a:ext cx="1088760" cy="13234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8000" dirty="0" smtClean="0">
                    <a:latin typeface="Times New Roman" pitchFamily="18" charset="0"/>
                    <a:cs typeface="Times New Roman" pitchFamily="18" charset="0"/>
                  </a:rPr>
                  <a:t>π</a:t>
                </a:r>
                <a:r>
                  <a:rPr lang="ru-RU" sz="8000" baseline="30000" dirty="0" smtClean="0">
                    <a:latin typeface="Times New Roman" pitchFamily="18" charset="0"/>
                    <a:ea typeface="Calibri" pitchFamily="34" charset="0"/>
                    <a:cs typeface="Times New Roman" pitchFamily="18" charset="0"/>
                  </a:rPr>
                  <a:t>+</a:t>
                </a:r>
              </a:p>
            </p:txBody>
          </p:sp>
          <p:cxnSp>
            <p:nvCxnSpPr>
              <p:cNvPr id="77" name="Прямая соединительная линия 76"/>
              <p:cNvCxnSpPr/>
              <p:nvPr/>
            </p:nvCxnSpPr>
            <p:spPr>
              <a:xfrm rot="10800000" flipH="1">
                <a:off x="1034414" y="686225"/>
                <a:ext cx="18000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8" name="TextBox 77"/>
              <p:cNvSpPr txBox="1"/>
              <p:nvPr/>
            </p:nvSpPr>
            <p:spPr>
              <a:xfrm>
                <a:off x="928662" y="103039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u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79" name="TextBox 78"/>
              <p:cNvSpPr txBox="1"/>
              <p:nvPr/>
            </p:nvSpPr>
            <p:spPr>
              <a:xfrm>
                <a:off x="928662" y="473500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d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cxnSp>
            <p:nvCxnSpPr>
              <p:cNvPr id="80" name="Прямая соединительная линия 79"/>
              <p:cNvCxnSpPr/>
              <p:nvPr/>
            </p:nvCxnSpPr>
            <p:spPr>
              <a:xfrm>
                <a:off x="1285852" y="378209"/>
                <a:ext cx="285752" cy="180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Прямая соединительная линия 80"/>
              <p:cNvCxnSpPr/>
              <p:nvPr/>
            </p:nvCxnSpPr>
            <p:spPr>
              <a:xfrm flipV="1">
                <a:off x="1285852" y="564845"/>
                <a:ext cx="285752" cy="180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Прямая соединительная линия 81"/>
              <p:cNvCxnSpPr>
                <a:stCxn id="86" idx="1"/>
              </p:cNvCxnSpPr>
              <p:nvPr/>
            </p:nvCxnSpPr>
            <p:spPr>
              <a:xfrm rot="10800000" flipV="1">
                <a:off x="2285984" y="378208"/>
                <a:ext cx="285752" cy="180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Прямая соединительная линия 82"/>
              <p:cNvCxnSpPr/>
              <p:nvPr/>
            </p:nvCxnSpPr>
            <p:spPr>
              <a:xfrm rot="10800000">
                <a:off x="2285984" y="558209"/>
                <a:ext cx="285752" cy="180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4" name="TextBox 83"/>
              <p:cNvSpPr txBox="1"/>
              <p:nvPr/>
            </p:nvSpPr>
            <p:spPr>
              <a:xfrm>
                <a:off x="1571604" y="58143"/>
                <a:ext cx="78581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W</a:t>
                </a:r>
                <a:r>
                  <a:rPr kumimoji="0" lang="ru-RU" sz="3200" b="0" i="0" u="none" strike="noStrike" cap="none" normalizeH="0" baseline="3000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ea typeface="Calibri" pitchFamily="34" charset="0"/>
                    <a:cs typeface="Times New Roman" pitchFamily="18" charset="0"/>
                  </a:rPr>
                  <a:t>+</a:t>
                </a:r>
                <a:r>
                  <a:rPr lang="ru-RU" sz="3200" baseline="30000" dirty="0" smtClean="0"/>
                  <a:t> </a:t>
                </a:r>
                <a:endParaRPr lang="ru-RU" sz="3200" dirty="0"/>
              </a:p>
            </p:txBody>
          </p:sp>
          <p:cxnSp>
            <p:nvCxnSpPr>
              <p:cNvPr id="85" name="Прямая соединительная линия 84"/>
              <p:cNvCxnSpPr/>
              <p:nvPr/>
            </p:nvCxnSpPr>
            <p:spPr>
              <a:xfrm>
                <a:off x="1571604" y="558209"/>
                <a:ext cx="714380" cy="1588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6" name="TextBox 85"/>
              <p:cNvSpPr txBox="1"/>
              <p:nvPr/>
            </p:nvSpPr>
            <p:spPr>
              <a:xfrm>
                <a:off x="2571736" y="116310"/>
                <a:ext cx="57150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v</a:t>
                </a:r>
                <a:r>
                  <a:rPr lang="en-US" sz="3200" baseline="-25000" dirty="0" smtClean="0">
                    <a:latin typeface="Times New Roman" pitchFamily="18" charset="0"/>
                    <a:cs typeface="Times New Roman" pitchFamily="18" charset="0"/>
                  </a:rPr>
                  <a:t>µ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87" name="Прямоугольник 86"/>
              <p:cNvSpPr/>
              <p:nvPr/>
            </p:nvSpPr>
            <p:spPr>
              <a:xfrm>
                <a:off x="2571736" y="486771"/>
                <a:ext cx="57579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3200" dirty="0" smtClean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µ</a:t>
                </a:r>
                <a:r>
                  <a:rPr lang="ru-RU" sz="3200" baseline="30000" dirty="0" smtClean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+</a:t>
                </a:r>
                <a:endParaRPr lang="ru-RU" sz="9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cxnSp>
            <p:nvCxnSpPr>
              <p:cNvPr id="88" name="Прямая соединительная линия 87"/>
              <p:cNvCxnSpPr/>
              <p:nvPr/>
            </p:nvCxnSpPr>
            <p:spPr>
              <a:xfrm>
                <a:off x="3143240" y="772523"/>
                <a:ext cx="714380" cy="1588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9" name="TextBox 88"/>
              <p:cNvSpPr txBox="1"/>
              <p:nvPr/>
            </p:nvSpPr>
            <p:spPr>
              <a:xfrm>
                <a:off x="3857620" y="71414"/>
                <a:ext cx="57150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v</a:t>
                </a:r>
                <a:r>
                  <a:rPr lang="en-US" sz="3200" baseline="-25000" dirty="0" smtClean="0">
                    <a:latin typeface="Times New Roman" pitchFamily="18" charset="0"/>
                    <a:cs typeface="Times New Roman" pitchFamily="18" charset="0"/>
                  </a:rPr>
                  <a:t>µ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cxnSp>
            <p:nvCxnSpPr>
              <p:cNvPr id="90" name="Прямая соединительная линия 89"/>
              <p:cNvCxnSpPr/>
              <p:nvPr/>
            </p:nvCxnSpPr>
            <p:spPr>
              <a:xfrm flipV="1">
                <a:off x="3143240" y="357165"/>
                <a:ext cx="714380" cy="4284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1" name="TextBox 90"/>
              <p:cNvSpPr txBox="1"/>
              <p:nvPr/>
            </p:nvSpPr>
            <p:spPr>
              <a:xfrm>
                <a:off x="3857620" y="500042"/>
                <a:ext cx="78581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W</a:t>
                </a:r>
                <a:r>
                  <a:rPr kumimoji="0" lang="ru-RU" sz="3200" b="0" i="0" u="none" strike="noStrike" cap="none" normalizeH="0" baseline="3000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ea typeface="Calibri" pitchFamily="34" charset="0"/>
                    <a:cs typeface="Times New Roman" pitchFamily="18" charset="0"/>
                  </a:rPr>
                  <a:t>+</a:t>
                </a:r>
                <a:r>
                  <a:rPr lang="ru-RU" sz="3200" baseline="30000" dirty="0" smtClean="0"/>
                  <a:t> </a:t>
                </a:r>
                <a:endParaRPr lang="ru-RU" sz="3200" dirty="0"/>
              </a:p>
            </p:txBody>
          </p:sp>
          <p:cxnSp>
            <p:nvCxnSpPr>
              <p:cNvPr id="92" name="Прямая соединительная линия 91"/>
              <p:cNvCxnSpPr/>
              <p:nvPr/>
            </p:nvCxnSpPr>
            <p:spPr>
              <a:xfrm>
                <a:off x="4500562" y="799065"/>
                <a:ext cx="71438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Прямая соединительная линия 92"/>
              <p:cNvCxnSpPr/>
              <p:nvPr/>
            </p:nvCxnSpPr>
            <p:spPr>
              <a:xfrm rot="10800000" flipH="1">
                <a:off x="3963372" y="227561"/>
                <a:ext cx="18000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Прямая соединительная линия 93"/>
              <p:cNvCxnSpPr/>
              <p:nvPr/>
            </p:nvCxnSpPr>
            <p:spPr>
              <a:xfrm flipV="1">
                <a:off x="4500562" y="357166"/>
                <a:ext cx="714380" cy="4284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5" name="Прямоугольник 94"/>
              <p:cNvSpPr/>
              <p:nvPr/>
            </p:nvSpPr>
            <p:spPr>
              <a:xfrm>
                <a:off x="5214942" y="500042"/>
                <a:ext cx="521297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3200" dirty="0" smtClean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e</a:t>
                </a:r>
                <a:r>
                  <a:rPr lang="ru-RU" sz="3200" baseline="30000" dirty="0" smtClean="0">
                    <a:solidFill>
                      <a:prstClr val="black"/>
                    </a:solidFill>
                    <a:latin typeface="Times New Roman" pitchFamily="18" charset="0"/>
                    <a:ea typeface="Calibri" pitchFamily="34" charset="0"/>
                    <a:cs typeface="Times New Roman" pitchFamily="18" charset="0"/>
                  </a:rPr>
                  <a:t>+</a:t>
                </a:r>
                <a:endParaRPr lang="ru-RU" dirty="0"/>
              </a:p>
            </p:txBody>
          </p:sp>
          <p:sp>
            <p:nvSpPr>
              <p:cNvPr id="96" name="TextBox 95"/>
              <p:cNvSpPr txBox="1"/>
              <p:nvPr/>
            </p:nvSpPr>
            <p:spPr>
              <a:xfrm>
                <a:off x="5214942" y="58143"/>
                <a:ext cx="57150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err="1" smtClean="0">
                    <a:latin typeface="Times New Roman" pitchFamily="18" charset="0"/>
                    <a:cs typeface="Times New Roman" pitchFamily="18" charset="0"/>
                  </a:rPr>
                  <a:t>v</a:t>
                </a:r>
                <a:r>
                  <a:rPr lang="en-US" sz="3200" baseline="-25000" dirty="0" err="1" smtClean="0">
                    <a:latin typeface="Times New Roman" pitchFamily="18" charset="0"/>
                    <a:cs typeface="Times New Roman" pitchFamily="18" charset="0"/>
                  </a:rPr>
                  <a:t>e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59" name="Группа 126"/>
            <p:cNvGrpSpPr/>
            <p:nvPr/>
          </p:nvGrpSpPr>
          <p:grpSpPr>
            <a:xfrm>
              <a:off x="-1643106" y="71414"/>
              <a:ext cx="1857388" cy="1058299"/>
              <a:chOff x="3143240" y="2000240"/>
              <a:chExt cx="1857388" cy="1058299"/>
            </a:xfrm>
          </p:grpSpPr>
          <p:sp>
            <p:nvSpPr>
              <p:cNvPr id="60" name="TextBox 59"/>
              <p:cNvSpPr txBox="1"/>
              <p:nvPr/>
            </p:nvSpPr>
            <p:spPr>
              <a:xfrm>
                <a:off x="3143240" y="2473764"/>
                <a:ext cx="78581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W</a:t>
                </a:r>
                <a:r>
                  <a:rPr kumimoji="0" lang="ru-RU" sz="3200" b="0" i="0" u="none" strike="noStrike" cap="none" normalizeH="0" baseline="3000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ea typeface="Calibri" pitchFamily="34" charset="0"/>
                    <a:cs typeface="Times New Roman" pitchFamily="18" charset="0"/>
                  </a:rPr>
                  <a:t>+</a:t>
                </a:r>
                <a:r>
                  <a:rPr lang="ru-RU" sz="3200" baseline="30000" dirty="0" smtClean="0"/>
                  <a:t> </a:t>
                </a:r>
                <a:endParaRPr lang="ru-RU" sz="3200" dirty="0"/>
              </a:p>
            </p:txBody>
          </p:sp>
          <p:cxnSp>
            <p:nvCxnSpPr>
              <p:cNvPr id="61" name="Прямая соединительная линия 60"/>
              <p:cNvCxnSpPr/>
              <p:nvPr/>
            </p:nvCxnSpPr>
            <p:spPr>
              <a:xfrm>
                <a:off x="3786182" y="2771199"/>
                <a:ext cx="71438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Прямая соединительная линия 61"/>
              <p:cNvCxnSpPr/>
              <p:nvPr/>
            </p:nvCxnSpPr>
            <p:spPr>
              <a:xfrm flipV="1">
                <a:off x="3786182" y="2344387"/>
                <a:ext cx="714380" cy="428400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3" name="TextBox 62"/>
              <p:cNvSpPr txBox="1"/>
              <p:nvPr/>
            </p:nvSpPr>
            <p:spPr>
              <a:xfrm>
                <a:off x="4500562" y="2000240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u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>
                <a:off x="4500562" y="2428868"/>
                <a:ext cx="50006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d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cxnSp>
            <p:nvCxnSpPr>
              <p:cNvPr id="68" name="Прямая соединительная линия 67"/>
              <p:cNvCxnSpPr/>
              <p:nvPr/>
            </p:nvCxnSpPr>
            <p:spPr>
              <a:xfrm rot="10800000" flipH="1">
                <a:off x="4606314" y="2641593"/>
                <a:ext cx="18000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Сигма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65599" y="2474894"/>
            <a:ext cx="110946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8000" dirty="0" smtClean="0">
                <a:latin typeface="Times New Roman" pitchFamily="18" charset="0"/>
                <a:cs typeface="Times New Roman" pitchFamily="18" charset="0"/>
              </a:rPr>
              <a:t>Σ</a:t>
            </a:r>
            <a:r>
              <a:rPr lang="ru-RU" sz="8000" baseline="30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+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050478" y="2478565"/>
            <a:ext cx="3219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50478" y="2764317"/>
            <a:ext cx="3219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50478" y="3063340"/>
            <a:ext cx="3219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3372408" y="3046398"/>
            <a:ext cx="191563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306822" y="2471929"/>
            <a:ext cx="3219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06822" y="2751046"/>
            <a:ext cx="3219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306822" y="3050069"/>
            <a:ext cx="3219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999747" y="3117836"/>
            <a:ext cx="7458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sz="3200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200" baseline="30000" dirty="0" smtClean="0"/>
              <a:t> </a:t>
            </a:r>
            <a:endParaRPr lang="ru-RU" sz="3200" dirty="0"/>
          </a:p>
        </p:txBody>
      </p:sp>
      <p:cxnSp>
        <p:nvCxnSpPr>
          <p:cNvPr id="43" name="Прямая соединительная линия 42"/>
          <p:cNvCxnSpPr/>
          <p:nvPr/>
        </p:nvCxnSpPr>
        <p:spPr>
          <a:xfrm>
            <a:off x="3321698" y="3403588"/>
            <a:ext cx="678049" cy="158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>
            <a:off x="3389503" y="2760646"/>
            <a:ext cx="18985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/>
          <p:cNvCxnSpPr/>
          <p:nvPr/>
        </p:nvCxnSpPr>
        <p:spPr>
          <a:xfrm>
            <a:off x="4609992" y="3403588"/>
            <a:ext cx="678049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Группа 57"/>
          <p:cNvGrpSpPr/>
          <p:nvPr/>
        </p:nvGrpSpPr>
        <p:grpSpPr>
          <a:xfrm>
            <a:off x="5278375" y="3294595"/>
            <a:ext cx="1900027" cy="1323439"/>
            <a:chOff x="2570167" y="3929066"/>
            <a:chExt cx="2001831" cy="1323439"/>
          </a:xfrm>
        </p:grpSpPr>
        <p:grpSp>
          <p:nvGrpSpPr>
            <p:cNvPr id="26" name="Группа 73"/>
            <p:cNvGrpSpPr/>
            <p:nvPr/>
          </p:nvGrpSpPr>
          <p:grpSpPr>
            <a:xfrm>
              <a:off x="2857487" y="3929066"/>
              <a:ext cx="1714511" cy="1323439"/>
              <a:chOff x="5929322" y="428604"/>
              <a:chExt cx="1714512" cy="1323439"/>
            </a:xfrm>
          </p:grpSpPr>
          <p:sp>
            <p:nvSpPr>
              <p:cNvPr id="70" name="Прямоугольник 69"/>
              <p:cNvSpPr/>
              <p:nvPr/>
            </p:nvSpPr>
            <p:spPr>
              <a:xfrm>
                <a:off x="5929322" y="428604"/>
                <a:ext cx="1043876" cy="13234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8000" dirty="0" smtClean="0">
                    <a:latin typeface="Times New Roman" pitchFamily="18" charset="0"/>
                    <a:cs typeface="Times New Roman" pitchFamily="18" charset="0"/>
                  </a:rPr>
                  <a:t>π</a:t>
                </a:r>
                <a:r>
                  <a:rPr lang="ru-RU" sz="8000" baseline="30000" dirty="0" smtClean="0">
                    <a:latin typeface="Times New Roman" pitchFamily="18" charset="0"/>
                    <a:cs typeface="Times New Roman" pitchFamily="18" charset="0"/>
                  </a:rPr>
                  <a:t>0</a:t>
                </a:r>
                <a:endParaRPr lang="ru-RU" sz="8000" baseline="30000" dirty="0" smtClean="0">
                  <a:latin typeface="Times New Roman" pitchFamily="18" charset="0"/>
                  <a:ea typeface="Calibri" pitchFamily="34" charset="0"/>
                  <a:cs typeface="Times New Roman" pitchFamily="18" charset="0"/>
                </a:endParaRPr>
              </a:p>
            </p:txBody>
          </p:sp>
          <p:cxnSp>
            <p:nvCxnSpPr>
              <p:cNvPr id="71" name="Прямая соединительная линия 10"/>
              <p:cNvCxnSpPr/>
              <p:nvPr/>
            </p:nvCxnSpPr>
            <p:spPr>
              <a:xfrm>
                <a:off x="6929454" y="1214422"/>
                <a:ext cx="714380" cy="428628"/>
              </a:xfrm>
              <a:prstGeom prst="curvedConnector3">
                <a:avLst>
                  <a:gd name="adj1" fmla="val 50000"/>
                </a:avLst>
              </a:prstGeom>
              <a:ln cap="rnd"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Прямая соединительная линия 10"/>
              <p:cNvCxnSpPr/>
              <p:nvPr/>
            </p:nvCxnSpPr>
            <p:spPr>
              <a:xfrm flipV="1">
                <a:off x="6929454" y="785794"/>
                <a:ext cx="714380" cy="428400"/>
              </a:xfrm>
              <a:prstGeom prst="curvedConnector3">
                <a:avLst>
                  <a:gd name="adj1" fmla="val 50000"/>
                </a:avLst>
              </a:prstGeom>
              <a:ln cap="rnd"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3" name="Прямоугольник 72"/>
              <p:cNvSpPr/>
              <p:nvPr/>
            </p:nvSpPr>
            <p:spPr>
              <a:xfrm>
                <a:off x="6929454" y="571480"/>
                <a:ext cx="3658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3200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γ</a:t>
                </a:r>
                <a:endParaRPr lang="ru-RU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74" name="Прямоугольник 73"/>
              <p:cNvSpPr/>
              <p:nvPr/>
            </p:nvSpPr>
            <p:spPr>
              <a:xfrm>
                <a:off x="6920838" y="1142984"/>
                <a:ext cx="3658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3200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γ</a:t>
                </a:r>
                <a:endParaRPr lang="ru-RU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35" name="Группа 156"/>
            <p:cNvGrpSpPr/>
            <p:nvPr/>
          </p:nvGrpSpPr>
          <p:grpSpPr>
            <a:xfrm>
              <a:off x="2570167" y="4167664"/>
              <a:ext cx="367375" cy="975848"/>
              <a:chOff x="5847699" y="5154525"/>
              <a:chExt cx="367375" cy="975848"/>
            </a:xfrm>
          </p:grpSpPr>
          <p:cxnSp>
            <p:nvCxnSpPr>
              <p:cNvPr id="65" name="Прямая соединительная линия 64"/>
              <p:cNvCxnSpPr/>
              <p:nvPr/>
            </p:nvCxnSpPr>
            <p:spPr>
              <a:xfrm rot="10800000" flipH="1">
                <a:off x="5963636" y="5309083"/>
                <a:ext cx="18000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6" name="TextBox 65"/>
              <p:cNvSpPr txBox="1"/>
              <p:nvPr/>
            </p:nvSpPr>
            <p:spPr>
              <a:xfrm>
                <a:off x="5857884" y="5154525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u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7" name="TextBox 66"/>
              <p:cNvSpPr txBox="1"/>
              <p:nvPr/>
            </p:nvSpPr>
            <p:spPr>
              <a:xfrm>
                <a:off x="5847699" y="5545598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u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cxnSp>
        <p:nvCxnSpPr>
          <p:cNvPr id="75" name="Прямая соединительная линия 74"/>
          <p:cNvCxnSpPr/>
          <p:nvPr/>
        </p:nvCxnSpPr>
        <p:spPr>
          <a:xfrm>
            <a:off x="4609992" y="3403588"/>
            <a:ext cx="678049" cy="428628"/>
          </a:xfrm>
          <a:prstGeom prst="line">
            <a:avLst/>
          </a:prstGeom>
          <a:ln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Прямая соединительная линия 75"/>
          <p:cNvCxnSpPr/>
          <p:nvPr/>
        </p:nvCxnSpPr>
        <p:spPr>
          <a:xfrm>
            <a:off x="3312031" y="3403588"/>
            <a:ext cx="1966343" cy="813066"/>
          </a:xfrm>
          <a:prstGeom prst="line">
            <a:avLst/>
          </a:prstGeom>
          <a:ln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Прямоугольник 96"/>
          <p:cNvSpPr/>
          <p:nvPr/>
        </p:nvSpPr>
        <p:spPr>
          <a:xfrm>
            <a:off x="5548125" y="2239966"/>
            <a:ext cx="1060912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80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Сигма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5147" r="735"/>
          <a:stretch>
            <a:fillRect/>
          </a:stretch>
        </p:blipFill>
        <p:spPr bwMode="auto">
          <a:xfrm>
            <a:off x="0" y="2120538"/>
            <a:ext cx="9144000" cy="2214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Сигма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7" name="Группа 139"/>
          <p:cNvGrpSpPr/>
          <p:nvPr/>
        </p:nvGrpSpPr>
        <p:grpSpPr>
          <a:xfrm>
            <a:off x="0" y="1910025"/>
            <a:ext cx="9144000" cy="3037951"/>
            <a:chOff x="141684" y="1857364"/>
            <a:chExt cx="9430944" cy="3037951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41684" y="2088620"/>
              <a:ext cx="1041914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8000" dirty="0" smtClean="0">
                  <a:latin typeface="Times New Roman" pitchFamily="18" charset="0"/>
                  <a:cs typeface="Times New Roman" pitchFamily="18" charset="0"/>
                </a:rPr>
                <a:t>Σ</a:t>
              </a:r>
              <a:r>
                <a:rPr lang="en-US" sz="8000" baseline="300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-</a:t>
              </a:r>
              <a:endParaRPr lang="ru-RU" dirty="0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102032" y="2146787"/>
              <a:ext cx="33917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d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102032" y="2432539"/>
              <a:ext cx="33917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d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102032" y="2731562"/>
              <a:ext cx="33917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s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39" name="Прямая соединительная линия 38"/>
            <p:cNvCxnSpPr/>
            <p:nvPr/>
          </p:nvCxnSpPr>
          <p:spPr>
            <a:xfrm>
              <a:off x="1441211" y="3017314"/>
              <a:ext cx="67835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Прямая соединительная линия 39"/>
            <p:cNvCxnSpPr/>
            <p:nvPr/>
          </p:nvCxnSpPr>
          <p:spPr>
            <a:xfrm>
              <a:off x="1441211" y="2731562"/>
              <a:ext cx="67835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Прямая соединительная линия 40"/>
            <p:cNvCxnSpPr/>
            <p:nvPr/>
          </p:nvCxnSpPr>
          <p:spPr>
            <a:xfrm>
              <a:off x="1441211" y="2444222"/>
              <a:ext cx="67835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Box 41"/>
            <p:cNvSpPr txBox="1"/>
            <p:nvPr/>
          </p:nvSpPr>
          <p:spPr>
            <a:xfrm>
              <a:off x="2131326" y="2140151"/>
              <a:ext cx="33917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d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2131326" y="2419268"/>
              <a:ext cx="33917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>
                  <a:latin typeface="Times New Roman" pitchFamily="18" charset="0"/>
                  <a:cs typeface="Times New Roman" pitchFamily="18" charset="0"/>
                </a:rPr>
                <a:t>d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2131326" y="2718291"/>
              <a:ext cx="33917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8" name="Группа 46"/>
            <p:cNvGrpSpPr/>
            <p:nvPr/>
          </p:nvGrpSpPr>
          <p:grpSpPr>
            <a:xfrm>
              <a:off x="2397291" y="1857364"/>
              <a:ext cx="4051596" cy="2299287"/>
              <a:chOff x="2759871" y="2431757"/>
              <a:chExt cx="3929058" cy="2299287"/>
            </a:xfrm>
          </p:grpSpPr>
          <p:sp>
            <p:nvSpPr>
              <p:cNvPr id="48" name="Прямоугольник 47"/>
              <p:cNvSpPr/>
              <p:nvPr/>
            </p:nvSpPr>
            <p:spPr>
              <a:xfrm>
                <a:off x="2759871" y="2646071"/>
                <a:ext cx="1039067" cy="13234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8000" dirty="0" smtClean="0">
                    <a:latin typeface="Times New Roman" pitchFamily="18" charset="0"/>
                    <a:cs typeface="Times New Roman" pitchFamily="18" charset="0"/>
                  </a:rPr>
                  <a:t>n</a:t>
                </a:r>
                <a:r>
                  <a:rPr lang="en-US" sz="8000" baseline="30000" dirty="0" smtClean="0">
                    <a:latin typeface="Times New Roman" pitchFamily="18" charset="0"/>
                    <a:cs typeface="Times New Roman" pitchFamily="18" charset="0"/>
                  </a:rPr>
                  <a:t>0</a:t>
                </a:r>
                <a:endParaRPr lang="ru-RU" dirty="0"/>
              </a:p>
            </p:txBody>
          </p:sp>
          <p:sp>
            <p:nvSpPr>
              <p:cNvPr id="49" name="TextBox 48"/>
              <p:cNvSpPr txBox="1"/>
              <p:nvPr/>
            </p:nvSpPr>
            <p:spPr>
              <a:xfrm>
                <a:off x="3688533" y="2710873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u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50" name="TextBox 49"/>
              <p:cNvSpPr txBox="1"/>
              <p:nvPr/>
            </p:nvSpPr>
            <p:spPr>
              <a:xfrm>
                <a:off x="3688533" y="2976719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d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51" name="TextBox 50"/>
              <p:cNvSpPr txBox="1"/>
              <p:nvPr/>
            </p:nvSpPr>
            <p:spPr>
              <a:xfrm>
                <a:off x="3688533" y="3275742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d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cxnSp>
            <p:nvCxnSpPr>
              <p:cNvPr id="52" name="Прямая соединительная линия 51"/>
              <p:cNvCxnSpPr/>
              <p:nvPr/>
            </p:nvCxnSpPr>
            <p:spPr>
              <a:xfrm>
                <a:off x="4045723" y="3008308"/>
                <a:ext cx="71438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Прямая соединительная линия 52"/>
              <p:cNvCxnSpPr/>
              <p:nvPr/>
            </p:nvCxnSpPr>
            <p:spPr>
              <a:xfrm>
                <a:off x="4045723" y="3287425"/>
                <a:ext cx="71438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Прямая соединительная линия 53"/>
              <p:cNvCxnSpPr/>
              <p:nvPr/>
            </p:nvCxnSpPr>
            <p:spPr>
              <a:xfrm>
                <a:off x="4045723" y="3574765"/>
                <a:ext cx="71438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5" name="TextBox 54"/>
              <p:cNvSpPr txBox="1"/>
              <p:nvPr/>
            </p:nvSpPr>
            <p:spPr>
              <a:xfrm>
                <a:off x="4760103" y="2710873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u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56" name="TextBox 55"/>
              <p:cNvSpPr txBox="1"/>
              <p:nvPr/>
            </p:nvSpPr>
            <p:spPr>
              <a:xfrm>
                <a:off x="4760103" y="2989990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d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57" name="TextBox 56"/>
              <p:cNvSpPr txBox="1"/>
              <p:nvPr/>
            </p:nvSpPr>
            <p:spPr>
              <a:xfrm>
                <a:off x="4760103" y="3289013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u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grpSp>
            <p:nvGrpSpPr>
              <p:cNvPr id="9" name="Группа 40"/>
              <p:cNvGrpSpPr/>
              <p:nvPr/>
            </p:nvGrpSpPr>
            <p:grpSpPr>
              <a:xfrm>
                <a:off x="3688533" y="3275742"/>
                <a:ext cx="2000264" cy="1013403"/>
                <a:chOff x="2571736" y="1928802"/>
                <a:chExt cx="2000264" cy="1013403"/>
              </a:xfrm>
            </p:grpSpPr>
            <p:sp>
              <p:nvSpPr>
                <p:cNvPr id="67" name="TextBox 66"/>
                <p:cNvSpPr txBox="1"/>
                <p:nvPr/>
              </p:nvSpPr>
              <p:spPr>
                <a:xfrm>
                  <a:off x="2571736" y="1928802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>
                      <a:latin typeface="Times New Roman" pitchFamily="18" charset="0"/>
                      <a:cs typeface="Times New Roman" pitchFamily="18" charset="0"/>
                    </a:rPr>
                    <a:t>d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grpSp>
              <p:nvGrpSpPr>
                <p:cNvPr id="10" name="Группа 59"/>
                <p:cNvGrpSpPr/>
                <p:nvPr/>
              </p:nvGrpSpPr>
              <p:grpSpPr>
                <a:xfrm>
                  <a:off x="2928926" y="1928802"/>
                  <a:ext cx="1643074" cy="1013403"/>
                  <a:chOff x="2928926" y="1928802"/>
                  <a:chExt cx="1643074" cy="1013403"/>
                </a:xfrm>
              </p:grpSpPr>
              <p:cxnSp>
                <p:nvCxnSpPr>
                  <p:cNvPr id="69" name="Прямая соединительная линия 68"/>
                  <p:cNvCxnSpPr>
                    <a:stCxn id="67" idx="3"/>
                    <a:endCxn id="70" idx="1"/>
                  </p:cNvCxnSpPr>
                  <p:nvPr/>
                </p:nvCxnSpPr>
                <p:spPr>
                  <a:xfrm>
                    <a:off x="2928926" y="2221190"/>
                    <a:ext cx="714380" cy="1588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70" name="TextBox 69"/>
                  <p:cNvSpPr txBox="1"/>
                  <p:nvPr/>
                </p:nvSpPr>
                <p:spPr>
                  <a:xfrm>
                    <a:off x="3643306" y="1928802"/>
                    <a:ext cx="357190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endParaRPr lang="ru-RU" sz="3200" dirty="0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  <p:cxnSp>
                <p:nvCxnSpPr>
                  <p:cNvPr id="71" name="Прямая соединительная линия 70"/>
                  <p:cNvCxnSpPr>
                    <a:stCxn id="67" idx="3"/>
                    <a:endCxn id="72" idx="1"/>
                  </p:cNvCxnSpPr>
                  <p:nvPr/>
                </p:nvCxnSpPr>
                <p:spPr>
                  <a:xfrm>
                    <a:off x="2928926" y="2221190"/>
                    <a:ext cx="714380" cy="428628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  <a:prstDash val="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72" name="TextBox 71"/>
                  <p:cNvSpPr txBox="1"/>
                  <p:nvPr/>
                </p:nvSpPr>
                <p:spPr>
                  <a:xfrm>
                    <a:off x="3643306" y="2357430"/>
                    <a:ext cx="928694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3200" dirty="0" smtClean="0">
                        <a:latin typeface="Times New Roman" pitchFamily="18" charset="0"/>
                        <a:cs typeface="Times New Roman" pitchFamily="18" charset="0"/>
                      </a:rPr>
                      <a:t>W</a:t>
                    </a:r>
                    <a:r>
                      <a:rPr lang="en-US" sz="3200" baseline="30000" dirty="0" smtClean="0">
                        <a:latin typeface="Times New Roman" pitchFamily="18" charset="0"/>
                        <a:cs typeface="Times New Roman" pitchFamily="18" charset="0"/>
                      </a:rPr>
                      <a:t>-</a:t>
                    </a:r>
                    <a:endParaRPr lang="ru-RU" sz="3200" dirty="0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</p:grpSp>
          </p:grpSp>
          <p:grpSp>
            <p:nvGrpSpPr>
              <p:cNvPr id="11" name="Группа 47"/>
              <p:cNvGrpSpPr/>
              <p:nvPr/>
            </p:nvGrpSpPr>
            <p:grpSpPr>
              <a:xfrm>
                <a:off x="4760103" y="3717641"/>
                <a:ext cx="1928826" cy="1013403"/>
                <a:chOff x="1357290" y="2000240"/>
                <a:chExt cx="1928826" cy="1013403"/>
              </a:xfrm>
            </p:grpSpPr>
            <p:sp>
              <p:nvSpPr>
                <p:cNvPr id="62" name="TextBox 61"/>
                <p:cNvSpPr txBox="1"/>
                <p:nvPr/>
              </p:nvSpPr>
              <p:spPr>
                <a:xfrm>
                  <a:off x="1357290" y="2000240"/>
                  <a:ext cx="785818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/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lang="en-US" sz="3200" baseline="30000" dirty="0" smtClean="0">
                      <a:latin typeface="Times New Roman" pitchFamily="18" charset="0"/>
                      <a:cs typeface="Times New Roman" pitchFamily="18" charset="0"/>
                    </a:rPr>
                    <a:t>-</a:t>
                  </a:r>
                  <a:r>
                    <a:rPr lang="ru-RU" sz="3200" baseline="30000" dirty="0" smtClean="0"/>
                    <a:t> </a:t>
                  </a:r>
                  <a:endParaRPr lang="ru-RU" sz="3200" dirty="0"/>
                </a:p>
              </p:txBody>
            </p:sp>
            <p:cxnSp>
              <p:nvCxnSpPr>
                <p:cNvPr id="63" name="Прямая соединительная линия 62"/>
                <p:cNvCxnSpPr/>
                <p:nvPr/>
              </p:nvCxnSpPr>
              <p:spPr>
                <a:xfrm>
                  <a:off x="2000232" y="2285992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4" name="Прямая соединительная линия 63"/>
                <p:cNvCxnSpPr/>
                <p:nvPr/>
              </p:nvCxnSpPr>
              <p:spPr>
                <a:xfrm>
                  <a:off x="2000232" y="2285992"/>
                  <a:ext cx="714380" cy="42862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5" name="TextBox 64"/>
                <p:cNvSpPr txBox="1"/>
                <p:nvPr/>
              </p:nvSpPr>
              <p:spPr>
                <a:xfrm>
                  <a:off x="2714612" y="2000240"/>
                  <a:ext cx="500066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e</a:t>
                  </a:r>
                  <a:r>
                    <a:rPr lang="en-US" sz="3200" baseline="30000" dirty="0" smtClean="0">
                      <a:latin typeface="Times New Roman" pitchFamily="18" charset="0"/>
                      <a:cs typeface="Times New Roman" pitchFamily="18" charset="0"/>
                    </a:rPr>
                    <a:t>-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66" name="TextBox 65"/>
                <p:cNvSpPr txBox="1"/>
                <p:nvPr/>
              </p:nvSpPr>
              <p:spPr>
                <a:xfrm>
                  <a:off x="2714612" y="2428868"/>
                  <a:ext cx="57150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err="1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err="1" smtClean="0">
                      <a:latin typeface="Times New Roman" pitchFamily="18" charset="0"/>
                      <a:cs typeface="Times New Roman" pitchFamily="18" charset="0"/>
                    </a:rPr>
                    <a:t>e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  <p:cxnSp>
            <p:nvCxnSpPr>
              <p:cNvPr id="60" name="Прямая соединительная линия 59"/>
              <p:cNvCxnSpPr/>
              <p:nvPr/>
            </p:nvCxnSpPr>
            <p:spPr>
              <a:xfrm rot="10800000" flipH="1">
                <a:off x="6223177" y="4289145"/>
                <a:ext cx="18000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1" name="Прямоугольник 60"/>
              <p:cNvSpPr/>
              <p:nvPr/>
            </p:nvSpPr>
            <p:spPr>
              <a:xfrm>
                <a:off x="5033474" y="2431757"/>
                <a:ext cx="1083951" cy="13234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8000" dirty="0" smtClean="0">
                    <a:latin typeface="Times New Roman" pitchFamily="18" charset="0"/>
                    <a:cs typeface="Times New Roman" pitchFamily="18" charset="0"/>
                  </a:rPr>
                  <a:t>p</a:t>
                </a:r>
                <a:r>
                  <a:rPr lang="en-US" sz="8000" baseline="30000" dirty="0" smtClean="0">
                    <a:latin typeface="Times New Roman" pitchFamily="18" charset="0"/>
                    <a:cs typeface="Times New Roman" pitchFamily="18" charset="0"/>
                  </a:rPr>
                  <a:t>+</a:t>
                </a:r>
                <a:endParaRPr lang="ru-RU" dirty="0"/>
              </a:p>
            </p:txBody>
          </p:sp>
        </p:grpSp>
        <p:cxnSp>
          <p:nvCxnSpPr>
            <p:cNvPr id="106" name="Прямая соединительная линия 105"/>
            <p:cNvCxnSpPr/>
            <p:nvPr/>
          </p:nvCxnSpPr>
          <p:spPr>
            <a:xfrm>
              <a:off x="1441211" y="3023950"/>
              <a:ext cx="678358" cy="1117594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Группа 106"/>
            <p:cNvGrpSpPr/>
            <p:nvPr/>
          </p:nvGrpSpPr>
          <p:grpSpPr>
            <a:xfrm>
              <a:off x="2143108" y="3571876"/>
              <a:ext cx="7429520" cy="1323439"/>
              <a:chOff x="0" y="642918"/>
              <a:chExt cx="7429520" cy="1323439"/>
            </a:xfrm>
          </p:grpSpPr>
          <p:grpSp>
            <p:nvGrpSpPr>
              <p:cNvPr id="13" name="Группа 123"/>
              <p:cNvGrpSpPr/>
              <p:nvPr/>
            </p:nvGrpSpPr>
            <p:grpSpPr>
              <a:xfrm>
                <a:off x="1643042" y="642918"/>
                <a:ext cx="5786478" cy="1323439"/>
                <a:chOff x="-32" y="714356"/>
                <a:chExt cx="5786478" cy="1323439"/>
              </a:xfrm>
            </p:grpSpPr>
            <p:sp>
              <p:nvSpPr>
                <p:cNvPr id="117" name="Прямоугольник 116"/>
                <p:cNvSpPr/>
                <p:nvPr/>
              </p:nvSpPr>
              <p:spPr>
                <a:xfrm>
                  <a:off x="-32" y="714356"/>
                  <a:ext cx="930063" cy="132343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l-GR" sz="8000" dirty="0" smtClean="0">
                      <a:latin typeface="Times New Roman" pitchFamily="18" charset="0"/>
                      <a:cs typeface="Times New Roman" pitchFamily="18" charset="0"/>
                    </a:rPr>
                    <a:t>π</a:t>
                  </a:r>
                  <a:r>
                    <a:rPr lang="ru-RU" sz="8000" baseline="30000" dirty="0" smtClean="0">
                      <a:latin typeface="Times New Roman" pitchFamily="18" charset="0"/>
                      <a:cs typeface="Times New Roman" pitchFamily="18" charset="0"/>
                    </a:rPr>
                    <a:t>-</a:t>
                  </a:r>
                  <a:endParaRPr lang="ru-RU" sz="8000" baseline="30000" dirty="0" smtClean="0">
                    <a:latin typeface="Times New Roman" pitchFamily="18" charset="0"/>
                    <a:ea typeface="Calibri" pitchFamily="34" charset="0"/>
                    <a:cs typeface="Times New Roman" pitchFamily="18" charset="0"/>
                  </a:endParaRPr>
                </a:p>
              </p:txBody>
            </p:sp>
            <p:grpSp>
              <p:nvGrpSpPr>
                <p:cNvPr id="14" name="Группа 121"/>
                <p:cNvGrpSpPr/>
                <p:nvPr/>
              </p:nvGrpSpPr>
              <p:grpSpPr>
                <a:xfrm>
                  <a:off x="928630" y="928670"/>
                  <a:ext cx="4857816" cy="1026674"/>
                  <a:chOff x="928630" y="928670"/>
                  <a:chExt cx="4857816" cy="1026674"/>
                </a:xfrm>
              </p:grpSpPr>
              <p:sp>
                <p:nvSpPr>
                  <p:cNvPr id="119" name="TextBox 118"/>
                  <p:cNvSpPr txBox="1"/>
                  <p:nvPr/>
                </p:nvSpPr>
                <p:spPr>
                  <a:xfrm>
                    <a:off x="928630" y="986837"/>
                    <a:ext cx="357190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3200" dirty="0" smtClean="0">
                        <a:latin typeface="Times New Roman" pitchFamily="18" charset="0"/>
                        <a:cs typeface="Times New Roman" pitchFamily="18" charset="0"/>
                      </a:rPr>
                      <a:t>u</a:t>
                    </a:r>
                    <a:endParaRPr lang="ru-RU" sz="3200" dirty="0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  <p:sp>
                <p:nvSpPr>
                  <p:cNvPr id="120" name="TextBox 119"/>
                  <p:cNvSpPr txBox="1"/>
                  <p:nvPr/>
                </p:nvSpPr>
                <p:spPr>
                  <a:xfrm>
                    <a:off x="1571572" y="928670"/>
                    <a:ext cx="785818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lvl="0"/>
                    <a:r>
                      <a:rPr lang="en-US" sz="3200" dirty="0" smtClean="0">
                        <a:latin typeface="Times New Roman" pitchFamily="18" charset="0"/>
                        <a:cs typeface="Times New Roman" pitchFamily="18" charset="0"/>
                      </a:rPr>
                      <a:t>W</a:t>
                    </a:r>
                    <a:r>
                      <a:rPr lang="ru-RU" sz="3200" baseline="30000" dirty="0" smtClean="0">
                        <a:latin typeface="Times New Roman" pitchFamily="18" charset="0"/>
                        <a:cs typeface="Times New Roman" pitchFamily="18" charset="0"/>
                      </a:rPr>
                      <a:t>-</a:t>
                    </a:r>
                    <a:r>
                      <a:rPr lang="ru-RU" sz="3200" baseline="30000" dirty="0" smtClean="0"/>
                      <a:t> </a:t>
                    </a:r>
                    <a:endParaRPr lang="ru-RU" sz="3200" dirty="0"/>
                  </a:p>
                </p:txBody>
              </p:sp>
              <p:sp>
                <p:nvSpPr>
                  <p:cNvPr id="121" name="TextBox 120"/>
                  <p:cNvSpPr txBox="1"/>
                  <p:nvPr/>
                </p:nvSpPr>
                <p:spPr>
                  <a:xfrm>
                    <a:off x="2571704" y="986837"/>
                    <a:ext cx="571504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3200" dirty="0" smtClean="0">
                        <a:latin typeface="Times New Roman" pitchFamily="18" charset="0"/>
                        <a:cs typeface="Times New Roman" pitchFamily="18" charset="0"/>
                      </a:rPr>
                      <a:t>v</a:t>
                    </a:r>
                    <a:r>
                      <a:rPr lang="en-US" sz="3200" baseline="-25000" dirty="0" smtClean="0">
                        <a:latin typeface="Times New Roman" pitchFamily="18" charset="0"/>
                        <a:cs typeface="Times New Roman" pitchFamily="18" charset="0"/>
                      </a:rPr>
                      <a:t>µ</a:t>
                    </a:r>
                    <a:endParaRPr lang="ru-RU" sz="3200" dirty="0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  <p:sp>
                <p:nvSpPr>
                  <p:cNvPr id="122" name="TextBox 121"/>
                  <p:cNvSpPr txBox="1"/>
                  <p:nvPr/>
                </p:nvSpPr>
                <p:spPr>
                  <a:xfrm>
                    <a:off x="3857588" y="941941"/>
                    <a:ext cx="571504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3200" dirty="0" smtClean="0">
                        <a:latin typeface="Times New Roman" pitchFamily="18" charset="0"/>
                        <a:cs typeface="Times New Roman" pitchFamily="18" charset="0"/>
                      </a:rPr>
                      <a:t>v</a:t>
                    </a:r>
                    <a:r>
                      <a:rPr lang="en-US" sz="3200" baseline="-25000" dirty="0" smtClean="0">
                        <a:latin typeface="Times New Roman" pitchFamily="18" charset="0"/>
                        <a:cs typeface="Times New Roman" pitchFamily="18" charset="0"/>
                      </a:rPr>
                      <a:t>µ</a:t>
                    </a:r>
                    <a:endParaRPr lang="ru-RU" sz="3200" dirty="0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  <p:sp>
                <p:nvSpPr>
                  <p:cNvPr id="123" name="Прямоугольник 122"/>
                  <p:cNvSpPr/>
                  <p:nvPr/>
                </p:nvSpPr>
                <p:spPr>
                  <a:xfrm>
                    <a:off x="5214942" y="1370569"/>
                    <a:ext cx="458780" cy="584775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r>
                      <a:rPr lang="en-US" sz="3200" dirty="0" smtClean="0">
                        <a:solidFill>
                          <a:prstClr val="black"/>
                        </a:solidFill>
                        <a:latin typeface="Times New Roman" pitchFamily="18" charset="0"/>
                        <a:cs typeface="Times New Roman" pitchFamily="18" charset="0"/>
                      </a:rPr>
                      <a:t>e</a:t>
                    </a:r>
                    <a:r>
                      <a:rPr lang="ru-RU" sz="3200" baseline="30000" dirty="0" smtClean="0">
                        <a:solidFill>
                          <a:prstClr val="black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rPr>
                      <a:t>-</a:t>
                    </a:r>
                    <a:endParaRPr lang="ru-RU" dirty="0"/>
                  </a:p>
                </p:txBody>
              </p:sp>
              <p:sp>
                <p:nvSpPr>
                  <p:cNvPr id="124" name="TextBox 123"/>
                  <p:cNvSpPr txBox="1"/>
                  <p:nvPr/>
                </p:nvSpPr>
                <p:spPr>
                  <a:xfrm>
                    <a:off x="5214942" y="928670"/>
                    <a:ext cx="571504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3200" dirty="0" err="1" smtClean="0">
                        <a:latin typeface="Times New Roman" pitchFamily="18" charset="0"/>
                        <a:cs typeface="Times New Roman" pitchFamily="18" charset="0"/>
                      </a:rPr>
                      <a:t>v</a:t>
                    </a:r>
                    <a:r>
                      <a:rPr lang="en-US" sz="3200" baseline="-25000" dirty="0" err="1" smtClean="0">
                        <a:latin typeface="Times New Roman" pitchFamily="18" charset="0"/>
                        <a:cs typeface="Times New Roman" pitchFamily="18" charset="0"/>
                      </a:rPr>
                      <a:t>e</a:t>
                    </a:r>
                    <a:endParaRPr lang="ru-RU" sz="3200" dirty="0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  <p:cxnSp>
                <p:nvCxnSpPr>
                  <p:cNvPr id="125" name="Прямая соединительная линия 124"/>
                  <p:cNvCxnSpPr/>
                  <p:nvPr/>
                </p:nvCxnSpPr>
                <p:spPr>
                  <a:xfrm rot="10800000" flipH="1">
                    <a:off x="1000101" y="1142984"/>
                    <a:ext cx="180000" cy="1588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26" name="TextBox 125"/>
                  <p:cNvSpPr txBox="1"/>
                  <p:nvPr/>
                </p:nvSpPr>
                <p:spPr>
                  <a:xfrm>
                    <a:off x="928662" y="1344027"/>
                    <a:ext cx="357190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3200" dirty="0">
                        <a:latin typeface="Times New Roman" pitchFamily="18" charset="0"/>
                        <a:cs typeface="Times New Roman" pitchFamily="18" charset="0"/>
                      </a:rPr>
                      <a:t>d</a:t>
                    </a:r>
                    <a:endParaRPr lang="ru-RU" sz="3200" dirty="0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  <p:cxnSp>
                <p:nvCxnSpPr>
                  <p:cNvPr id="127" name="Прямая соединительная линия 126"/>
                  <p:cNvCxnSpPr/>
                  <p:nvPr/>
                </p:nvCxnSpPr>
                <p:spPr>
                  <a:xfrm>
                    <a:off x="1285820" y="1248736"/>
                    <a:ext cx="285752" cy="180000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8" name="Прямая соединительная линия 127"/>
                  <p:cNvCxnSpPr/>
                  <p:nvPr/>
                </p:nvCxnSpPr>
                <p:spPr>
                  <a:xfrm flipV="1">
                    <a:off x="1285820" y="1435372"/>
                    <a:ext cx="285752" cy="180000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9" name="Прямая соединительная линия 128"/>
                  <p:cNvCxnSpPr>
                    <a:stCxn id="121" idx="1"/>
                  </p:cNvCxnSpPr>
                  <p:nvPr/>
                </p:nvCxnSpPr>
                <p:spPr>
                  <a:xfrm rot="10800000" flipV="1">
                    <a:off x="2285952" y="1248735"/>
                    <a:ext cx="285752" cy="180000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0" name="Прямая соединительная линия 129"/>
                  <p:cNvCxnSpPr/>
                  <p:nvPr/>
                </p:nvCxnSpPr>
                <p:spPr>
                  <a:xfrm rot="10800000">
                    <a:off x="2285952" y="1428736"/>
                    <a:ext cx="285752" cy="180000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1" name="Прямая соединительная линия 130"/>
                  <p:cNvCxnSpPr/>
                  <p:nvPr/>
                </p:nvCxnSpPr>
                <p:spPr>
                  <a:xfrm>
                    <a:off x="1571572" y="1428736"/>
                    <a:ext cx="714380" cy="1588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  <a:prstDash val="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32" name="Прямоугольник 131"/>
                  <p:cNvSpPr/>
                  <p:nvPr/>
                </p:nvSpPr>
                <p:spPr>
                  <a:xfrm>
                    <a:off x="2571704" y="1357298"/>
                    <a:ext cx="513282" cy="584775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lv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</a:pPr>
                    <a:r>
                      <a:rPr lang="en-US" sz="3200" dirty="0" smtClean="0">
                        <a:solidFill>
                          <a:prstClr val="black"/>
                        </a:solidFill>
                        <a:latin typeface="Times New Roman" pitchFamily="18" charset="0"/>
                        <a:cs typeface="Times New Roman" pitchFamily="18" charset="0"/>
                      </a:rPr>
                      <a:t>µ</a:t>
                    </a:r>
                    <a:r>
                      <a:rPr lang="ru-RU" sz="3200" baseline="30000" dirty="0" smtClean="0">
                        <a:solidFill>
                          <a:prstClr val="black"/>
                        </a:solidFill>
                        <a:latin typeface="Times New Roman" pitchFamily="18" charset="0"/>
                        <a:cs typeface="Times New Roman" pitchFamily="18" charset="0"/>
                      </a:rPr>
                      <a:t>-</a:t>
                    </a:r>
                    <a:endParaRPr lang="ru-RU" sz="9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cxnSp>
                <p:nvCxnSpPr>
                  <p:cNvPr id="133" name="Прямая соединительная линия 132"/>
                  <p:cNvCxnSpPr/>
                  <p:nvPr/>
                </p:nvCxnSpPr>
                <p:spPr>
                  <a:xfrm>
                    <a:off x="3143208" y="1643050"/>
                    <a:ext cx="714380" cy="1588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  <a:prstDash val="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4" name="Прямая соединительная линия 133"/>
                  <p:cNvCxnSpPr/>
                  <p:nvPr/>
                </p:nvCxnSpPr>
                <p:spPr>
                  <a:xfrm flipV="1">
                    <a:off x="3143208" y="1214422"/>
                    <a:ext cx="714380" cy="428400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35" name="TextBox 134"/>
                  <p:cNvSpPr txBox="1"/>
                  <p:nvPr/>
                </p:nvSpPr>
                <p:spPr>
                  <a:xfrm>
                    <a:off x="3857588" y="1370569"/>
                    <a:ext cx="750015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lvl="0"/>
                    <a:r>
                      <a:rPr lang="en-US" sz="3200" dirty="0" smtClean="0">
                        <a:latin typeface="Times New Roman" pitchFamily="18" charset="0"/>
                        <a:cs typeface="Times New Roman" pitchFamily="18" charset="0"/>
                      </a:rPr>
                      <a:t>W</a:t>
                    </a:r>
                    <a:r>
                      <a:rPr lang="ru-RU" sz="3200" baseline="30000" dirty="0" smtClean="0">
                        <a:latin typeface="Times New Roman" pitchFamily="18" charset="0"/>
                        <a:cs typeface="Times New Roman" pitchFamily="18" charset="0"/>
                      </a:rPr>
                      <a:t>-</a:t>
                    </a:r>
                    <a:r>
                      <a:rPr lang="ru-RU" sz="3200" baseline="30000" dirty="0" smtClean="0"/>
                      <a:t> </a:t>
                    </a:r>
                    <a:endParaRPr lang="ru-RU" sz="3200" dirty="0"/>
                  </a:p>
                </p:txBody>
              </p:sp>
              <p:cxnSp>
                <p:nvCxnSpPr>
                  <p:cNvPr id="136" name="Прямая соединительная линия 135"/>
                  <p:cNvCxnSpPr/>
                  <p:nvPr/>
                </p:nvCxnSpPr>
                <p:spPr>
                  <a:xfrm>
                    <a:off x="4500562" y="1669592"/>
                    <a:ext cx="714380" cy="1588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7" name="Прямая соединительная линия 136"/>
                  <p:cNvCxnSpPr/>
                  <p:nvPr/>
                </p:nvCxnSpPr>
                <p:spPr>
                  <a:xfrm flipV="1">
                    <a:off x="4500562" y="1227693"/>
                    <a:ext cx="714380" cy="428400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8" name="Прямая соединительная линия 137"/>
                  <p:cNvCxnSpPr/>
                  <p:nvPr/>
                </p:nvCxnSpPr>
                <p:spPr>
                  <a:xfrm rot="10800000" flipH="1">
                    <a:off x="2677488" y="1142984"/>
                    <a:ext cx="180000" cy="1588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9" name="Прямая соединительная линия 138"/>
                  <p:cNvCxnSpPr/>
                  <p:nvPr/>
                </p:nvCxnSpPr>
                <p:spPr>
                  <a:xfrm rot="10800000" flipH="1">
                    <a:off x="5320694" y="1098088"/>
                    <a:ext cx="180000" cy="1588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15" name="Группа 134"/>
              <p:cNvGrpSpPr/>
              <p:nvPr/>
            </p:nvGrpSpPr>
            <p:grpSpPr>
              <a:xfrm>
                <a:off x="0" y="915399"/>
                <a:ext cx="1857388" cy="1013403"/>
                <a:chOff x="3143240" y="2000240"/>
                <a:chExt cx="1857388" cy="1013403"/>
              </a:xfrm>
            </p:grpSpPr>
            <p:sp>
              <p:nvSpPr>
                <p:cNvPr id="111" name="TextBox 110"/>
                <p:cNvSpPr txBox="1"/>
                <p:nvPr/>
              </p:nvSpPr>
              <p:spPr>
                <a:xfrm>
                  <a:off x="3143240" y="2000240"/>
                  <a:ext cx="785818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/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lang="en-US" sz="3200" baseline="30000" dirty="0" smtClean="0">
                      <a:latin typeface="Times New Roman" pitchFamily="18" charset="0"/>
                      <a:cs typeface="Times New Roman" pitchFamily="18" charset="0"/>
                    </a:rPr>
                    <a:t>-</a:t>
                  </a:r>
                  <a:r>
                    <a:rPr lang="ru-RU" sz="3200" baseline="30000" dirty="0" smtClean="0"/>
                    <a:t> </a:t>
                  </a:r>
                  <a:endParaRPr lang="ru-RU" sz="3200" dirty="0"/>
                </a:p>
              </p:txBody>
            </p:sp>
            <p:cxnSp>
              <p:nvCxnSpPr>
                <p:cNvPr id="112" name="Прямая соединительная линия 111"/>
                <p:cNvCxnSpPr/>
                <p:nvPr/>
              </p:nvCxnSpPr>
              <p:spPr>
                <a:xfrm>
                  <a:off x="3786182" y="2285992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3" name="Прямая соединительная линия 112"/>
                <p:cNvCxnSpPr/>
                <p:nvPr/>
              </p:nvCxnSpPr>
              <p:spPr>
                <a:xfrm>
                  <a:off x="3786182" y="2285992"/>
                  <a:ext cx="714380" cy="42862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14" name="TextBox 113"/>
                <p:cNvSpPr txBox="1"/>
                <p:nvPr/>
              </p:nvSpPr>
              <p:spPr>
                <a:xfrm>
                  <a:off x="4500562" y="2000240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u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15" name="TextBox 114"/>
                <p:cNvSpPr txBox="1"/>
                <p:nvPr/>
              </p:nvSpPr>
              <p:spPr>
                <a:xfrm>
                  <a:off x="4500562" y="2428868"/>
                  <a:ext cx="500066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d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116" name="Прямая соединительная линия 115"/>
                <p:cNvCxnSpPr/>
                <p:nvPr/>
              </p:nvCxnSpPr>
              <p:spPr>
                <a:xfrm rot="10800000" flipH="1">
                  <a:off x="4571968" y="2143116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Сигма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2462751"/>
            <a:ext cx="1400895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8000" dirty="0" smtClean="0">
                <a:latin typeface="Times New Roman" pitchFamily="18" charset="0"/>
                <a:cs typeface="Times New Roman" pitchFamily="18" charset="0"/>
              </a:rPr>
              <a:t>Σ</a:t>
            </a:r>
            <a:r>
              <a:rPr lang="en-US" sz="8000" baseline="-25000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80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endParaRPr lang="ru-RU" sz="80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1280704" y="2530307"/>
            <a:ext cx="287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80704" y="2816059"/>
            <a:ext cx="287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80704" y="3115082"/>
            <a:ext cx="287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9" name="Прямая соединительная линия 38"/>
          <p:cNvCxnSpPr/>
          <p:nvPr/>
        </p:nvCxnSpPr>
        <p:spPr>
          <a:xfrm>
            <a:off x="1568009" y="3400834"/>
            <a:ext cx="574609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>
            <a:off x="1568009" y="3115082"/>
            <a:ext cx="574609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1568009" y="2827742"/>
            <a:ext cx="574609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2152577" y="2523671"/>
            <a:ext cx="287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152577" y="2802788"/>
            <a:ext cx="287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152577" y="3101811"/>
            <a:ext cx="287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" name="Прямоугольник 81"/>
          <p:cNvSpPr/>
          <p:nvPr/>
        </p:nvSpPr>
        <p:spPr>
          <a:xfrm>
            <a:off x="2385391" y="2462751"/>
            <a:ext cx="1494565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Λ</a:t>
            </a:r>
            <a:r>
              <a:rPr lang="en-US" sz="8000" baseline="-25000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8000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ru-RU" dirty="0"/>
          </a:p>
        </p:txBody>
      </p:sp>
      <p:grpSp>
        <p:nvGrpSpPr>
          <p:cNvPr id="47" name="Группа 46"/>
          <p:cNvGrpSpPr/>
          <p:nvPr/>
        </p:nvGrpSpPr>
        <p:grpSpPr>
          <a:xfrm>
            <a:off x="1571604" y="3357562"/>
            <a:ext cx="7553739" cy="1323439"/>
            <a:chOff x="-714380" y="-142900"/>
            <a:chExt cx="8143932" cy="1323439"/>
          </a:xfrm>
        </p:grpSpPr>
        <p:grpSp>
          <p:nvGrpSpPr>
            <p:cNvPr id="48" name="Группа 133"/>
            <p:cNvGrpSpPr/>
            <p:nvPr/>
          </p:nvGrpSpPr>
          <p:grpSpPr>
            <a:xfrm>
              <a:off x="0" y="-142900"/>
              <a:ext cx="7429552" cy="1323439"/>
              <a:chOff x="-1643106" y="-156171"/>
              <a:chExt cx="7429552" cy="1323439"/>
            </a:xfrm>
          </p:grpSpPr>
          <p:grpSp>
            <p:nvGrpSpPr>
              <p:cNvPr id="58" name="Группа 122"/>
              <p:cNvGrpSpPr/>
              <p:nvPr/>
            </p:nvGrpSpPr>
            <p:grpSpPr>
              <a:xfrm>
                <a:off x="0" y="-156171"/>
                <a:ext cx="5786446" cy="1323439"/>
                <a:chOff x="0" y="-156171"/>
                <a:chExt cx="5786446" cy="1323439"/>
              </a:xfrm>
            </p:grpSpPr>
            <p:sp>
              <p:nvSpPr>
                <p:cNvPr id="88" name="Прямоугольник 87"/>
                <p:cNvSpPr/>
                <p:nvPr/>
              </p:nvSpPr>
              <p:spPr>
                <a:xfrm>
                  <a:off x="0" y="-156171"/>
                  <a:ext cx="1088760" cy="132343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l-GR" sz="8000" dirty="0" smtClean="0">
                      <a:latin typeface="Times New Roman" pitchFamily="18" charset="0"/>
                      <a:cs typeface="Times New Roman" pitchFamily="18" charset="0"/>
                    </a:rPr>
                    <a:t>π</a:t>
                  </a:r>
                  <a:r>
                    <a:rPr lang="ru-RU" sz="8000" baseline="30000" dirty="0" smtClean="0">
                      <a:latin typeface="Times New Roman" pitchFamily="18" charset="0"/>
                      <a:ea typeface="Calibri" pitchFamily="34" charset="0"/>
                      <a:cs typeface="Times New Roman" pitchFamily="18" charset="0"/>
                    </a:rPr>
                    <a:t>+</a:t>
                  </a:r>
                </a:p>
              </p:txBody>
            </p:sp>
            <p:cxnSp>
              <p:nvCxnSpPr>
                <p:cNvPr id="89" name="Прямая соединительная линия 88"/>
                <p:cNvCxnSpPr/>
                <p:nvPr/>
              </p:nvCxnSpPr>
              <p:spPr>
                <a:xfrm rot="10800000" flipH="1">
                  <a:off x="1034414" y="686225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90" name="TextBox 89"/>
                <p:cNvSpPr txBox="1"/>
                <p:nvPr/>
              </p:nvSpPr>
              <p:spPr>
                <a:xfrm>
                  <a:off x="928662" y="103039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u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91" name="TextBox 90"/>
                <p:cNvSpPr txBox="1"/>
                <p:nvPr/>
              </p:nvSpPr>
              <p:spPr>
                <a:xfrm>
                  <a:off x="928662" y="473500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>
                      <a:latin typeface="Times New Roman" pitchFamily="18" charset="0"/>
                      <a:cs typeface="Times New Roman" pitchFamily="18" charset="0"/>
                    </a:rPr>
                    <a:t>d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92" name="Прямая соединительная линия 91"/>
                <p:cNvCxnSpPr/>
                <p:nvPr/>
              </p:nvCxnSpPr>
              <p:spPr>
                <a:xfrm>
                  <a:off x="1285852" y="378209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3" name="Прямая соединительная линия 92"/>
                <p:cNvCxnSpPr/>
                <p:nvPr/>
              </p:nvCxnSpPr>
              <p:spPr>
                <a:xfrm flipV="1">
                  <a:off x="1285852" y="564845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4" name="Прямая соединительная линия 93"/>
                <p:cNvCxnSpPr>
                  <a:stCxn id="98" idx="1"/>
                </p:cNvCxnSpPr>
                <p:nvPr/>
              </p:nvCxnSpPr>
              <p:spPr>
                <a:xfrm rot="10800000" flipV="1">
                  <a:off x="2285985" y="408698"/>
                  <a:ext cx="285750" cy="14951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5" name="Прямая соединительная линия 94"/>
                <p:cNvCxnSpPr/>
                <p:nvPr/>
              </p:nvCxnSpPr>
              <p:spPr>
                <a:xfrm rot="10800000">
                  <a:off x="2285984" y="558209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96" name="TextBox 95"/>
                <p:cNvSpPr txBox="1"/>
                <p:nvPr/>
              </p:nvSpPr>
              <p:spPr>
                <a:xfrm>
                  <a:off x="1571604" y="58143"/>
                  <a:ext cx="785818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/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kumimoji="0" lang="ru-RU" sz="3200" b="0" i="0" u="none" strike="noStrike" cap="none" normalizeH="0" baseline="3000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 New Roman" pitchFamily="18" charset="0"/>
                      <a:ea typeface="Calibri" pitchFamily="34" charset="0"/>
                      <a:cs typeface="Times New Roman" pitchFamily="18" charset="0"/>
                    </a:rPr>
                    <a:t>+</a:t>
                  </a:r>
                  <a:r>
                    <a:rPr lang="ru-RU" sz="3200" baseline="30000" dirty="0" smtClean="0"/>
                    <a:t> </a:t>
                  </a:r>
                  <a:endParaRPr lang="ru-RU" sz="3200" dirty="0"/>
                </a:p>
              </p:txBody>
            </p:sp>
            <p:cxnSp>
              <p:nvCxnSpPr>
                <p:cNvPr id="97" name="Прямая соединительная линия 96"/>
                <p:cNvCxnSpPr/>
                <p:nvPr/>
              </p:nvCxnSpPr>
              <p:spPr>
                <a:xfrm>
                  <a:off x="1571604" y="558209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98" name="TextBox 97"/>
                <p:cNvSpPr txBox="1"/>
                <p:nvPr/>
              </p:nvSpPr>
              <p:spPr>
                <a:xfrm>
                  <a:off x="2571736" y="116310"/>
                  <a:ext cx="750116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smtClean="0">
                      <a:latin typeface="Times New Roman" pitchFamily="18" charset="0"/>
                      <a:cs typeface="Times New Roman" pitchFamily="18" charset="0"/>
                    </a:rPr>
                    <a:t>µ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99" name="Прямоугольник 98"/>
                <p:cNvSpPr/>
                <p:nvPr/>
              </p:nvSpPr>
              <p:spPr>
                <a:xfrm>
                  <a:off x="2571736" y="486771"/>
                  <a:ext cx="57579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lv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US" sz="32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µ</a:t>
                  </a:r>
                  <a:r>
                    <a:rPr lang="ru-RU" sz="3200" baseline="300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+</a:t>
                  </a:r>
                  <a:endParaRPr lang="ru-RU" sz="9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cxnSp>
              <p:nvCxnSpPr>
                <p:cNvPr id="100" name="Прямая соединительная линия 99"/>
                <p:cNvCxnSpPr/>
                <p:nvPr/>
              </p:nvCxnSpPr>
              <p:spPr>
                <a:xfrm>
                  <a:off x="3143240" y="772523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01" name="TextBox 100"/>
                <p:cNvSpPr txBox="1"/>
                <p:nvPr/>
              </p:nvSpPr>
              <p:spPr>
                <a:xfrm>
                  <a:off x="3857620" y="71414"/>
                  <a:ext cx="619526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smtClean="0">
                      <a:latin typeface="Times New Roman" pitchFamily="18" charset="0"/>
                      <a:cs typeface="Times New Roman" pitchFamily="18" charset="0"/>
                    </a:rPr>
                    <a:t>µ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102" name="Прямая соединительная линия 101"/>
                <p:cNvCxnSpPr/>
                <p:nvPr/>
              </p:nvCxnSpPr>
              <p:spPr>
                <a:xfrm flipV="1">
                  <a:off x="3143240" y="357165"/>
                  <a:ext cx="714380" cy="4284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03" name="TextBox 102"/>
                <p:cNvSpPr txBox="1"/>
                <p:nvPr/>
              </p:nvSpPr>
              <p:spPr>
                <a:xfrm>
                  <a:off x="3857620" y="500042"/>
                  <a:ext cx="785818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/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kumimoji="0" lang="ru-RU" sz="3200" b="0" i="0" u="none" strike="noStrike" cap="none" normalizeH="0" baseline="3000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 New Roman" pitchFamily="18" charset="0"/>
                      <a:ea typeface="Calibri" pitchFamily="34" charset="0"/>
                      <a:cs typeface="Times New Roman" pitchFamily="18" charset="0"/>
                    </a:rPr>
                    <a:t>+</a:t>
                  </a:r>
                  <a:r>
                    <a:rPr lang="ru-RU" sz="3200" baseline="30000" dirty="0" smtClean="0"/>
                    <a:t> </a:t>
                  </a:r>
                  <a:endParaRPr lang="ru-RU" sz="3200" dirty="0"/>
                </a:p>
              </p:txBody>
            </p:sp>
            <p:cxnSp>
              <p:nvCxnSpPr>
                <p:cNvPr id="104" name="Прямая соединительная линия 103"/>
                <p:cNvCxnSpPr/>
                <p:nvPr/>
              </p:nvCxnSpPr>
              <p:spPr>
                <a:xfrm>
                  <a:off x="4500562" y="799065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5" name="Прямая соединительная линия 104"/>
                <p:cNvCxnSpPr/>
                <p:nvPr/>
              </p:nvCxnSpPr>
              <p:spPr>
                <a:xfrm rot="10800000" flipH="1">
                  <a:off x="3963372" y="227561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6" name="Прямая соединительная линия 105"/>
                <p:cNvCxnSpPr/>
                <p:nvPr/>
              </p:nvCxnSpPr>
              <p:spPr>
                <a:xfrm flipV="1">
                  <a:off x="4500562" y="357166"/>
                  <a:ext cx="714380" cy="4284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07" name="Прямоугольник 106"/>
                <p:cNvSpPr/>
                <p:nvPr/>
              </p:nvSpPr>
              <p:spPr>
                <a:xfrm>
                  <a:off x="5214942" y="500042"/>
                  <a:ext cx="521297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sz="32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e</a:t>
                  </a:r>
                  <a:r>
                    <a:rPr lang="ru-RU" sz="3200" baseline="30000" dirty="0" smtClean="0">
                      <a:solidFill>
                        <a:prstClr val="black"/>
                      </a:solidFill>
                      <a:latin typeface="Times New Roman" pitchFamily="18" charset="0"/>
                      <a:ea typeface="Calibri" pitchFamily="34" charset="0"/>
                      <a:cs typeface="Times New Roman" pitchFamily="18" charset="0"/>
                    </a:rPr>
                    <a:t>+</a:t>
                  </a:r>
                  <a:endParaRPr lang="ru-RU" dirty="0"/>
                </a:p>
              </p:txBody>
            </p:sp>
            <p:sp>
              <p:nvSpPr>
                <p:cNvPr id="108" name="TextBox 107"/>
                <p:cNvSpPr txBox="1"/>
                <p:nvPr/>
              </p:nvSpPr>
              <p:spPr>
                <a:xfrm>
                  <a:off x="5214942" y="58143"/>
                  <a:ext cx="57150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err="1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err="1" smtClean="0">
                      <a:latin typeface="Times New Roman" pitchFamily="18" charset="0"/>
                      <a:cs typeface="Times New Roman" pitchFamily="18" charset="0"/>
                    </a:rPr>
                    <a:t>e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  <p:grpSp>
            <p:nvGrpSpPr>
              <p:cNvPr id="80" name="Группа 126"/>
              <p:cNvGrpSpPr/>
              <p:nvPr/>
            </p:nvGrpSpPr>
            <p:grpSpPr>
              <a:xfrm>
                <a:off x="-1643106" y="71414"/>
                <a:ext cx="1857388" cy="1013403"/>
                <a:chOff x="3143240" y="2000240"/>
                <a:chExt cx="1857388" cy="1013403"/>
              </a:xfrm>
            </p:grpSpPr>
            <p:sp>
              <p:nvSpPr>
                <p:cNvPr id="81" name="TextBox 80"/>
                <p:cNvSpPr txBox="1"/>
                <p:nvPr/>
              </p:nvSpPr>
              <p:spPr>
                <a:xfrm>
                  <a:off x="3143240" y="2000240"/>
                  <a:ext cx="785818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/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kumimoji="0" lang="ru-RU" sz="3200" b="0" i="0" u="none" strike="noStrike" cap="none" normalizeH="0" baseline="3000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 New Roman" pitchFamily="18" charset="0"/>
                      <a:ea typeface="Calibri" pitchFamily="34" charset="0"/>
                      <a:cs typeface="Times New Roman" pitchFamily="18" charset="0"/>
                    </a:rPr>
                    <a:t>+</a:t>
                  </a:r>
                  <a:r>
                    <a:rPr lang="ru-RU" sz="3200" baseline="30000" dirty="0" smtClean="0"/>
                    <a:t> </a:t>
                  </a:r>
                  <a:endParaRPr lang="ru-RU" sz="3200" dirty="0"/>
                </a:p>
              </p:txBody>
            </p:sp>
            <p:cxnSp>
              <p:nvCxnSpPr>
                <p:cNvPr id="83" name="Прямая соединительная линия 82"/>
                <p:cNvCxnSpPr/>
                <p:nvPr/>
              </p:nvCxnSpPr>
              <p:spPr>
                <a:xfrm>
                  <a:off x="3786182" y="2285992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4" name="Прямая соединительная линия 83"/>
                <p:cNvCxnSpPr/>
                <p:nvPr/>
              </p:nvCxnSpPr>
              <p:spPr>
                <a:xfrm>
                  <a:off x="3786182" y="2285992"/>
                  <a:ext cx="714380" cy="42862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85" name="TextBox 84"/>
                <p:cNvSpPr txBox="1"/>
                <p:nvPr/>
              </p:nvSpPr>
              <p:spPr>
                <a:xfrm>
                  <a:off x="4500562" y="2000240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u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86" name="TextBox 85"/>
                <p:cNvSpPr txBox="1"/>
                <p:nvPr/>
              </p:nvSpPr>
              <p:spPr>
                <a:xfrm>
                  <a:off x="4500562" y="2428868"/>
                  <a:ext cx="500066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d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87" name="Прямая соединительная линия 86"/>
                <p:cNvCxnSpPr/>
                <p:nvPr/>
              </p:nvCxnSpPr>
              <p:spPr>
                <a:xfrm rot="10800000" flipH="1">
                  <a:off x="4606314" y="2641593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49" name="Прямая соединительная линия 48"/>
            <p:cNvCxnSpPr/>
            <p:nvPr/>
          </p:nvCxnSpPr>
          <p:spPr>
            <a:xfrm>
              <a:off x="-714380" y="-71462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Сигма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1" y="2462751"/>
            <a:ext cx="127288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8000" dirty="0" smtClean="0">
                <a:latin typeface="Times New Roman" pitchFamily="18" charset="0"/>
                <a:cs typeface="Times New Roman" pitchFamily="18" charset="0"/>
              </a:rPr>
              <a:t>Σ</a:t>
            </a:r>
            <a:r>
              <a:rPr lang="en-US" sz="8000" baseline="-25000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sz="8000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endParaRPr lang="ru-RU" sz="80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1166423" y="2530307"/>
            <a:ext cx="309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66423" y="2816059"/>
            <a:ext cx="309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66423" y="3115082"/>
            <a:ext cx="309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9" name="Прямая соединительная линия 38"/>
          <p:cNvCxnSpPr/>
          <p:nvPr/>
        </p:nvCxnSpPr>
        <p:spPr>
          <a:xfrm>
            <a:off x="1476176" y="3400834"/>
            <a:ext cx="619505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>
            <a:off x="1476176" y="3115082"/>
            <a:ext cx="619505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1476176" y="2827742"/>
            <a:ext cx="619505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2106417" y="2523671"/>
            <a:ext cx="309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106417" y="2802788"/>
            <a:ext cx="309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106417" y="3101811"/>
            <a:ext cx="309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7" name="Группа 46"/>
          <p:cNvGrpSpPr/>
          <p:nvPr/>
        </p:nvGrpSpPr>
        <p:grpSpPr>
          <a:xfrm>
            <a:off x="1474705" y="3276735"/>
            <a:ext cx="7669295" cy="1323439"/>
            <a:chOff x="-714380" y="642918"/>
            <a:chExt cx="8143900" cy="1323439"/>
          </a:xfrm>
        </p:grpSpPr>
        <p:grpSp>
          <p:nvGrpSpPr>
            <p:cNvPr id="48" name="Группа 123"/>
            <p:cNvGrpSpPr/>
            <p:nvPr/>
          </p:nvGrpSpPr>
          <p:grpSpPr>
            <a:xfrm>
              <a:off x="1643042" y="642918"/>
              <a:ext cx="5786478" cy="1323439"/>
              <a:chOff x="-32" y="714356"/>
              <a:chExt cx="5786478" cy="1323439"/>
            </a:xfrm>
          </p:grpSpPr>
          <p:sp>
            <p:nvSpPr>
              <p:cNvPr id="57" name="Прямоугольник 56"/>
              <p:cNvSpPr/>
              <p:nvPr/>
            </p:nvSpPr>
            <p:spPr>
              <a:xfrm>
                <a:off x="-32" y="714356"/>
                <a:ext cx="930063" cy="13234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8000" dirty="0" smtClean="0">
                    <a:latin typeface="Times New Roman" pitchFamily="18" charset="0"/>
                    <a:cs typeface="Times New Roman" pitchFamily="18" charset="0"/>
                  </a:rPr>
                  <a:t>π</a:t>
                </a:r>
                <a:r>
                  <a:rPr lang="ru-RU" sz="8000" baseline="30000" dirty="0" smtClean="0">
                    <a:latin typeface="Times New Roman" pitchFamily="18" charset="0"/>
                    <a:cs typeface="Times New Roman" pitchFamily="18" charset="0"/>
                  </a:rPr>
                  <a:t>-</a:t>
                </a:r>
                <a:endParaRPr lang="ru-RU" sz="8000" baseline="30000" dirty="0" smtClean="0">
                  <a:latin typeface="Times New Roman" pitchFamily="18" charset="0"/>
                  <a:ea typeface="Calibri" pitchFamily="34" charset="0"/>
                  <a:cs typeface="Times New Roman" pitchFamily="18" charset="0"/>
                </a:endParaRPr>
              </a:p>
            </p:txBody>
          </p:sp>
          <p:grpSp>
            <p:nvGrpSpPr>
              <p:cNvPr id="58" name="Группа 121"/>
              <p:cNvGrpSpPr/>
              <p:nvPr/>
            </p:nvGrpSpPr>
            <p:grpSpPr>
              <a:xfrm>
                <a:off x="928630" y="928670"/>
                <a:ext cx="4857816" cy="1026674"/>
                <a:chOff x="928630" y="928670"/>
                <a:chExt cx="4857816" cy="1026674"/>
              </a:xfrm>
            </p:grpSpPr>
            <p:sp>
              <p:nvSpPr>
                <p:cNvPr id="59" name="TextBox 58"/>
                <p:cNvSpPr txBox="1"/>
                <p:nvPr/>
              </p:nvSpPr>
              <p:spPr>
                <a:xfrm>
                  <a:off x="928630" y="986837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u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60" name="TextBox 59"/>
                <p:cNvSpPr txBox="1"/>
                <p:nvPr/>
              </p:nvSpPr>
              <p:spPr>
                <a:xfrm>
                  <a:off x="1571572" y="928670"/>
                  <a:ext cx="785818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/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lang="ru-RU" sz="3200" baseline="30000" dirty="0" smtClean="0">
                      <a:latin typeface="Times New Roman" pitchFamily="18" charset="0"/>
                      <a:cs typeface="Times New Roman" pitchFamily="18" charset="0"/>
                    </a:rPr>
                    <a:t>-</a:t>
                  </a:r>
                  <a:r>
                    <a:rPr lang="ru-RU" sz="3200" baseline="30000" dirty="0" smtClean="0"/>
                    <a:t> </a:t>
                  </a:r>
                  <a:endParaRPr lang="ru-RU" sz="3200" dirty="0"/>
                </a:p>
              </p:txBody>
            </p:sp>
            <p:sp>
              <p:nvSpPr>
                <p:cNvPr id="61" name="TextBox 60"/>
                <p:cNvSpPr txBox="1"/>
                <p:nvPr/>
              </p:nvSpPr>
              <p:spPr>
                <a:xfrm>
                  <a:off x="2571703" y="986837"/>
                  <a:ext cx="635575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smtClean="0">
                      <a:latin typeface="Times New Roman" pitchFamily="18" charset="0"/>
                      <a:cs typeface="Times New Roman" pitchFamily="18" charset="0"/>
                    </a:rPr>
                    <a:t>µ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62" name="TextBox 61"/>
                <p:cNvSpPr txBox="1"/>
                <p:nvPr/>
              </p:nvSpPr>
              <p:spPr>
                <a:xfrm>
                  <a:off x="3857587" y="941941"/>
                  <a:ext cx="639291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smtClean="0">
                      <a:latin typeface="Times New Roman" pitchFamily="18" charset="0"/>
                      <a:cs typeface="Times New Roman" pitchFamily="18" charset="0"/>
                    </a:rPr>
                    <a:t>µ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63" name="Прямоугольник 62"/>
                <p:cNvSpPr/>
                <p:nvPr/>
              </p:nvSpPr>
              <p:spPr>
                <a:xfrm>
                  <a:off x="5214942" y="1370569"/>
                  <a:ext cx="458780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sz="32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e</a:t>
                  </a:r>
                  <a:r>
                    <a:rPr lang="ru-RU" sz="3200" baseline="30000" dirty="0" smtClean="0">
                      <a:solidFill>
                        <a:prstClr val="black"/>
                      </a:solidFill>
                      <a:latin typeface="Times New Roman" pitchFamily="18" charset="0"/>
                      <a:ea typeface="Calibri" pitchFamily="34" charset="0"/>
                      <a:cs typeface="Times New Roman" pitchFamily="18" charset="0"/>
                    </a:rPr>
                    <a:t>-</a:t>
                  </a:r>
                  <a:endParaRPr lang="ru-RU" dirty="0"/>
                </a:p>
              </p:txBody>
            </p:sp>
            <p:sp>
              <p:nvSpPr>
                <p:cNvPr id="64" name="TextBox 63"/>
                <p:cNvSpPr txBox="1"/>
                <p:nvPr/>
              </p:nvSpPr>
              <p:spPr>
                <a:xfrm>
                  <a:off x="5214942" y="928670"/>
                  <a:ext cx="57150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err="1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err="1" smtClean="0">
                      <a:latin typeface="Times New Roman" pitchFamily="18" charset="0"/>
                      <a:cs typeface="Times New Roman" pitchFamily="18" charset="0"/>
                    </a:rPr>
                    <a:t>e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65" name="Прямая соединительная линия 64"/>
                <p:cNvCxnSpPr/>
                <p:nvPr/>
              </p:nvCxnSpPr>
              <p:spPr>
                <a:xfrm rot="10800000" flipH="1">
                  <a:off x="1000101" y="1142984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6" name="TextBox 65"/>
                <p:cNvSpPr txBox="1"/>
                <p:nvPr/>
              </p:nvSpPr>
              <p:spPr>
                <a:xfrm>
                  <a:off x="928662" y="1344027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>
                      <a:latin typeface="Times New Roman" pitchFamily="18" charset="0"/>
                      <a:cs typeface="Times New Roman" pitchFamily="18" charset="0"/>
                    </a:rPr>
                    <a:t>d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67" name="Прямая соединительная линия 66"/>
                <p:cNvCxnSpPr/>
                <p:nvPr/>
              </p:nvCxnSpPr>
              <p:spPr>
                <a:xfrm>
                  <a:off x="1285820" y="1248736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8" name="Прямая соединительная линия 67"/>
                <p:cNvCxnSpPr/>
                <p:nvPr/>
              </p:nvCxnSpPr>
              <p:spPr>
                <a:xfrm flipV="1">
                  <a:off x="1285820" y="1435372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9" name="Прямая соединительная линия 68"/>
                <p:cNvCxnSpPr>
                  <a:stCxn id="61" idx="1"/>
                </p:cNvCxnSpPr>
                <p:nvPr/>
              </p:nvCxnSpPr>
              <p:spPr>
                <a:xfrm rot="10800000" flipV="1">
                  <a:off x="2285956" y="1279225"/>
                  <a:ext cx="285748" cy="14951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0" name="Прямая соединительная линия 69"/>
                <p:cNvCxnSpPr/>
                <p:nvPr/>
              </p:nvCxnSpPr>
              <p:spPr>
                <a:xfrm rot="10800000">
                  <a:off x="2285952" y="1428736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" name="Прямая соединительная линия 70"/>
                <p:cNvCxnSpPr/>
                <p:nvPr/>
              </p:nvCxnSpPr>
              <p:spPr>
                <a:xfrm>
                  <a:off x="1571572" y="1428736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2" name="Прямоугольник 71"/>
                <p:cNvSpPr/>
                <p:nvPr/>
              </p:nvSpPr>
              <p:spPr>
                <a:xfrm>
                  <a:off x="2571704" y="1357298"/>
                  <a:ext cx="513282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lv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US" sz="32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µ</a:t>
                  </a:r>
                  <a:r>
                    <a:rPr lang="ru-RU" sz="3200" baseline="300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-</a:t>
                  </a:r>
                  <a:endParaRPr lang="ru-RU" sz="9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cxnSp>
              <p:nvCxnSpPr>
                <p:cNvPr id="73" name="Прямая соединительная линия 72"/>
                <p:cNvCxnSpPr/>
                <p:nvPr/>
              </p:nvCxnSpPr>
              <p:spPr>
                <a:xfrm>
                  <a:off x="3143208" y="1643050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4" name="Прямая соединительная линия 73"/>
                <p:cNvCxnSpPr/>
                <p:nvPr/>
              </p:nvCxnSpPr>
              <p:spPr>
                <a:xfrm flipV="1">
                  <a:off x="3143208" y="1214422"/>
                  <a:ext cx="714380" cy="4284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5" name="TextBox 74"/>
                <p:cNvSpPr txBox="1"/>
                <p:nvPr/>
              </p:nvSpPr>
              <p:spPr>
                <a:xfrm>
                  <a:off x="3857588" y="1370569"/>
                  <a:ext cx="71515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/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lang="ru-RU" sz="3200" baseline="30000" dirty="0" smtClean="0">
                      <a:latin typeface="Times New Roman" pitchFamily="18" charset="0"/>
                      <a:cs typeface="Times New Roman" pitchFamily="18" charset="0"/>
                    </a:rPr>
                    <a:t>-</a:t>
                  </a:r>
                  <a:r>
                    <a:rPr lang="ru-RU" sz="3200" baseline="30000" dirty="0" smtClean="0"/>
                    <a:t> </a:t>
                  </a:r>
                  <a:endParaRPr lang="ru-RU" sz="3200" dirty="0"/>
                </a:p>
              </p:txBody>
            </p:sp>
            <p:cxnSp>
              <p:nvCxnSpPr>
                <p:cNvPr id="76" name="Прямая соединительная линия 75"/>
                <p:cNvCxnSpPr/>
                <p:nvPr/>
              </p:nvCxnSpPr>
              <p:spPr>
                <a:xfrm>
                  <a:off x="4500562" y="1669592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7" name="Прямая соединительная линия 76"/>
                <p:cNvCxnSpPr/>
                <p:nvPr/>
              </p:nvCxnSpPr>
              <p:spPr>
                <a:xfrm flipV="1">
                  <a:off x="4500562" y="1227693"/>
                  <a:ext cx="714380" cy="4284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8" name="Прямая соединительная линия 77"/>
                <p:cNvCxnSpPr/>
                <p:nvPr/>
              </p:nvCxnSpPr>
              <p:spPr>
                <a:xfrm rot="10800000" flipH="1">
                  <a:off x="2677488" y="1142984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9" name="Прямая соединительная линия 78"/>
                <p:cNvCxnSpPr/>
                <p:nvPr/>
              </p:nvCxnSpPr>
              <p:spPr>
                <a:xfrm rot="10800000" flipH="1">
                  <a:off x="5320694" y="1098088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49" name="Группа 134"/>
            <p:cNvGrpSpPr/>
            <p:nvPr/>
          </p:nvGrpSpPr>
          <p:grpSpPr>
            <a:xfrm>
              <a:off x="0" y="915399"/>
              <a:ext cx="1857388" cy="1013403"/>
              <a:chOff x="3143240" y="2000240"/>
              <a:chExt cx="1857388" cy="1013403"/>
            </a:xfrm>
          </p:grpSpPr>
          <p:sp>
            <p:nvSpPr>
              <p:cNvPr id="51" name="TextBox 50"/>
              <p:cNvSpPr txBox="1"/>
              <p:nvPr/>
            </p:nvSpPr>
            <p:spPr>
              <a:xfrm>
                <a:off x="3143240" y="2000240"/>
                <a:ext cx="78581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W</a:t>
                </a:r>
                <a:r>
                  <a:rPr lang="en-US" sz="3200" baseline="30000" dirty="0" smtClean="0">
                    <a:latin typeface="Times New Roman" pitchFamily="18" charset="0"/>
                    <a:cs typeface="Times New Roman" pitchFamily="18" charset="0"/>
                  </a:rPr>
                  <a:t>-</a:t>
                </a:r>
                <a:r>
                  <a:rPr lang="ru-RU" sz="3200" baseline="30000" dirty="0" smtClean="0"/>
                  <a:t> </a:t>
                </a:r>
                <a:endParaRPr lang="ru-RU" sz="3200" dirty="0"/>
              </a:p>
            </p:txBody>
          </p:sp>
          <p:cxnSp>
            <p:nvCxnSpPr>
              <p:cNvPr id="52" name="Прямая соединительная линия 51"/>
              <p:cNvCxnSpPr/>
              <p:nvPr/>
            </p:nvCxnSpPr>
            <p:spPr>
              <a:xfrm>
                <a:off x="3786182" y="2285992"/>
                <a:ext cx="71438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Прямая соединительная линия 52"/>
              <p:cNvCxnSpPr/>
              <p:nvPr/>
            </p:nvCxnSpPr>
            <p:spPr>
              <a:xfrm>
                <a:off x="3786182" y="2285992"/>
                <a:ext cx="714380" cy="428628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4" name="TextBox 53"/>
              <p:cNvSpPr txBox="1"/>
              <p:nvPr/>
            </p:nvSpPr>
            <p:spPr>
              <a:xfrm>
                <a:off x="4500562" y="2000240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u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55" name="TextBox 54"/>
              <p:cNvSpPr txBox="1"/>
              <p:nvPr/>
            </p:nvSpPr>
            <p:spPr>
              <a:xfrm>
                <a:off x="4500562" y="2428868"/>
                <a:ext cx="50006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d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cxnSp>
            <p:nvCxnSpPr>
              <p:cNvPr id="56" name="Прямая соединительная линия 55"/>
              <p:cNvCxnSpPr/>
              <p:nvPr/>
            </p:nvCxnSpPr>
            <p:spPr>
              <a:xfrm rot="10800000" flipH="1">
                <a:off x="4571968" y="2143116"/>
                <a:ext cx="18000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50" name="Прямая соединительная линия 49"/>
            <p:cNvCxnSpPr/>
            <p:nvPr/>
          </p:nvCxnSpPr>
          <p:spPr>
            <a:xfrm>
              <a:off x="-714380" y="785794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2" name="Прямоугольник 81"/>
          <p:cNvSpPr/>
          <p:nvPr/>
        </p:nvSpPr>
        <p:spPr>
          <a:xfrm>
            <a:off x="2357422" y="2462751"/>
            <a:ext cx="161133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Λ</a:t>
            </a:r>
            <a:r>
              <a:rPr lang="en-US" sz="8000" baseline="-25000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8000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Кси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4047"/>
          <a:stretch>
            <a:fillRect/>
          </a:stretch>
        </p:blipFill>
        <p:spPr bwMode="auto">
          <a:xfrm>
            <a:off x="0" y="2495548"/>
            <a:ext cx="9144001" cy="1866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Кси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4743" r="988"/>
          <a:stretch>
            <a:fillRect/>
          </a:stretch>
        </p:blipFill>
        <p:spPr bwMode="auto">
          <a:xfrm>
            <a:off x="0" y="2029614"/>
            <a:ext cx="9144000" cy="279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Кси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2391187"/>
            <a:ext cx="9144000" cy="2075626"/>
            <a:chOff x="0" y="2391187"/>
            <a:chExt cx="9144000" cy="2075626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/>
            <a:srcRect l="3031"/>
            <a:stretch>
              <a:fillRect/>
            </a:stretch>
          </p:blipFill>
          <p:spPr bwMode="auto">
            <a:xfrm>
              <a:off x="0" y="2391187"/>
              <a:ext cx="9144000" cy="20756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3" name="Picture 2"/>
            <p:cNvPicPr>
              <a:picLocks noChangeAspect="1" noChangeArrowheads="1"/>
            </p:cNvPicPr>
            <p:nvPr/>
          </p:nvPicPr>
          <p:blipFill>
            <a:blip r:embed="rId3"/>
            <a:srcRect t="16972"/>
            <a:stretch>
              <a:fillRect/>
            </a:stretch>
          </p:blipFill>
          <p:spPr bwMode="auto">
            <a:xfrm>
              <a:off x="3786182" y="3857628"/>
              <a:ext cx="642942" cy="5338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Омега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rcRect l="4349"/>
          <a:stretch>
            <a:fillRect/>
          </a:stretch>
        </p:blipFill>
        <p:spPr bwMode="auto">
          <a:xfrm>
            <a:off x="0" y="1877573"/>
            <a:ext cx="9144001" cy="3102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Омега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012" y="2347911"/>
            <a:ext cx="9117977" cy="2162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Пион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678777" y="2767281"/>
            <a:ext cx="1088760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8000" dirty="0" smtClean="0"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ru-RU" sz="8000" baseline="30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+</a:t>
            </a: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 rot="10800000" flipH="1">
            <a:off x="2713191" y="3609677"/>
            <a:ext cx="180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607439" y="3026491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607439" y="339695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>
            <a:off x="2964629" y="3301661"/>
            <a:ext cx="285752" cy="180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flipV="1">
            <a:off x="2964629" y="3488297"/>
            <a:ext cx="285752" cy="180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>
            <a:stCxn id="25" idx="1"/>
          </p:cNvCxnSpPr>
          <p:nvPr/>
        </p:nvCxnSpPr>
        <p:spPr>
          <a:xfrm rot="10800000" flipV="1">
            <a:off x="3964761" y="3301660"/>
            <a:ext cx="285752" cy="180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rot="10800000">
            <a:off x="3964761" y="3481661"/>
            <a:ext cx="285752" cy="180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3250381" y="2981595"/>
            <a:ext cx="7858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kumimoji="0" lang="ru-RU" sz="32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+</a:t>
            </a:r>
            <a:r>
              <a:rPr lang="ru-RU" sz="3200" baseline="30000" dirty="0" smtClean="0"/>
              <a:t> </a:t>
            </a:r>
            <a:endParaRPr lang="ru-RU" sz="3200" dirty="0"/>
          </a:p>
        </p:txBody>
      </p:sp>
      <p:cxnSp>
        <p:nvCxnSpPr>
          <p:cNvPr id="24" name="Прямая соединительная линия 23"/>
          <p:cNvCxnSpPr/>
          <p:nvPr/>
        </p:nvCxnSpPr>
        <p:spPr>
          <a:xfrm>
            <a:off x="3250381" y="3481661"/>
            <a:ext cx="714380" cy="158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4250513" y="3039762"/>
            <a:ext cx="571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3200" baseline="-25000" dirty="0" smtClean="0">
                <a:latin typeface="Times New Roman" pitchFamily="18" charset="0"/>
                <a:cs typeface="Times New Roman" pitchFamily="18" charset="0"/>
              </a:rPr>
              <a:t>µ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4250513" y="3410223"/>
            <a:ext cx="5757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µ</a:t>
            </a:r>
            <a:r>
              <a:rPr lang="ru-RU" sz="3200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endParaRPr lang="ru-RU" sz="9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>
            <a:off x="4822017" y="3695975"/>
            <a:ext cx="714380" cy="158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5536397" y="2994866"/>
            <a:ext cx="571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3200" baseline="-25000" dirty="0" smtClean="0">
                <a:latin typeface="Times New Roman" pitchFamily="18" charset="0"/>
                <a:cs typeface="Times New Roman" pitchFamily="18" charset="0"/>
              </a:rPr>
              <a:t>µ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9" name="Прямая соединительная линия 28"/>
          <p:cNvCxnSpPr/>
          <p:nvPr/>
        </p:nvCxnSpPr>
        <p:spPr>
          <a:xfrm flipV="1">
            <a:off x="4822017" y="3280617"/>
            <a:ext cx="714380" cy="4284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5536397" y="3423494"/>
            <a:ext cx="7858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kumimoji="0" lang="ru-RU" sz="32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+</a:t>
            </a:r>
            <a:r>
              <a:rPr lang="ru-RU" sz="3200" baseline="30000" dirty="0" smtClean="0"/>
              <a:t> </a:t>
            </a:r>
            <a:endParaRPr lang="ru-RU" sz="3200" dirty="0"/>
          </a:p>
        </p:txBody>
      </p:sp>
      <p:cxnSp>
        <p:nvCxnSpPr>
          <p:cNvPr id="31" name="Прямая соединительная линия 30"/>
          <p:cNvCxnSpPr/>
          <p:nvPr/>
        </p:nvCxnSpPr>
        <p:spPr>
          <a:xfrm>
            <a:off x="6179339" y="3722517"/>
            <a:ext cx="71438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rot="10800000" flipH="1">
            <a:off x="5642149" y="3151013"/>
            <a:ext cx="180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flipV="1">
            <a:off x="6179339" y="3280618"/>
            <a:ext cx="714380" cy="4284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рямоугольник 33"/>
          <p:cNvSpPr/>
          <p:nvPr/>
        </p:nvSpPr>
        <p:spPr>
          <a:xfrm>
            <a:off x="6893719" y="3423494"/>
            <a:ext cx="5212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sz="3200" baseline="300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+</a:t>
            </a:r>
            <a:endParaRPr lang="ru-RU" dirty="0"/>
          </a:p>
        </p:txBody>
      </p:sp>
      <p:sp>
        <p:nvSpPr>
          <p:cNvPr id="35" name="TextBox 34"/>
          <p:cNvSpPr txBox="1"/>
          <p:nvPr/>
        </p:nvSpPr>
        <p:spPr>
          <a:xfrm>
            <a:off x="6893719" y="2981595"/>
            <a:ext cx="571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3200" baseline="-250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Пион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6" name="Группа 35"/>
          <p:cNvGrpSpPr/>
          <p:nvPr/>
        </p:nvGrpSpPr>
        <p:grpSpPr>
          <a:xfrm>
            <a:off x="3714744" y="2767281"/>
            <a:ext cx="1714512" cy="1323439"/>
            <a:chOff x="5929322" y="428604"/>
            <a:chExt cx="1714512" cy="1323439"/>
          </a:xfrm>
        </p:grpSpPr>
        <p:sp>
          <p:nvSpPr>
            <p:cNvPr id="37" name="Прямоугольник 36"/>
            <p:cNvSpPr/>
            <p:nvPr/>
          </p:nvSpPr>
          <p:spPr>
            <a:xfrm>
              <a:off x="5929322" y="428604"/>
              <a:ext cx="1043876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8000" dirty="0" smtClean="0">
                  <a:latin typeface="Times New Roman" pitchFamily="18" charset="0"/>
                  <a:cs typeface="Times New Roman" pitchFamily="18" charset="0"/>
                </a:rPr>
                <a:t>π</a:t>
              </a:r>
              <a:r>
                <a:rPr lang="ru-RU" sz="8000" baseline="30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ru-RU" sz="8000" baseline="30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endParaRPr>
            </a:p>
          </p:txBody>
        </p:sp>
        <p:cxnSp>
          <p:nvCxnSpPr>
            <p:cNvPr id="38" name="Прямая соединительная линия 10"/>
            <p:cNvCxnSpPr/>
            <p:nvPr/>
          </p:nvCxnSpPr>
          <p:spPr>
            <a:xfrm>
              <a:off x="6929454" y="1214422"/>
              <a:ext cx="714380" cy="428628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Прямая соединительная линия 10"/>
            <p:cNvCxnSpPr/>
            <p:nvPr/>
          </p:nvCxnSpPr>
          <p:spPr>
            <a:xfrm flipV="1">
              <a:off x="6929454" y="785794"/>
              <a:ext cx="714380" cy="428400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Прямоугольник 39"/>
            <p:cNvSpPr/>
            <p:nvPr/>
          </p:nvSpPr>
          <p:spPr>
            <a:xfrm>
              <a:off x="6929454" y="571480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1" name="Прямоугольник 40"/>
            <p:cNvSpPr/>
            <p:nvPr/>
          </p:nvSpPr>
          <p:spPr>
            <a:xfrm>
              <a:off x="6920838" y="1142984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2055</TotalTime>
  <Words>724</Words>
  <Application>Microsoft Office PowerPoint</Application>
  <PresentationFormat>Экран (4:3)</PresentationFormat>
  <Paragraphs>475</Paragraphs>
  <Slides>28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Частицы. Распад</vt:lpstr>
      <vt:lpstr>Слайд 2</vt:lpstr>
      <vt:lpstr>Кварки (q)</vt:lpstr>
      <vt:lpstr>Лептоны (l)</vt:lpstr>
      <vt:lpstr>Бозоны</vt:lpstr>
      <vt:lpstr>Нейтрон</vt:lpstr>
      <vt:lpstr>Дельта</vt:lpstr>
      <vt:lpstr>Дельта</vt:lpstr>
      <vt:lpstr>Дельта</vt:lpstr>
      <vt:lpstr>Дельта</vt:lpstr>
      <vt:lpstr>Дельта</vt:lpstr>
      <vt:lpstr>Дельта</vt:lpstr>
      <vt:lpstr>Лямбда</vt:lpstr>
      <vt:lpstr>Лямбда</vt:lpstr>
      <vt:lpstr>Лямбда</vt:lpstr>
      <vt:lpstr>Сигма</vt:lpstr>
      <vt:lpstr>Сигма</vt:lpstr>
      <vt:lpstr>Сигма</vt:lpstr>
      <vt:lpstr>Сигма</vt:lpstr>
      <vt:lpstr>Сигма</vt:lpstr>
      <vt:lpstr>Сигма</vt:lpstr>
      <vt:lpstr>Кси</vt:lpstr>
      <vt:lpstr>Кси</vt:lpstr>
      <vt:lpstr>Кси</vt:lpstr>
      <vt:lpstr>Омега</vt:lpstr>
      <vt:lpstr>Омега</vt:lpstr>
      <vt:lpstr>Пион</vt:lpstr>
      <vt:lpstr>Пион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Кварки. u</dc:title>
  <dc:creator>Альберт</dc:creator>
  <cp:lastModifiedBy>Albert</cp:lastModifiedBy>
  <cp:revision>213</cp:revision>
  <dcterms:created xsi:type="dcterms:W3CDTF">2012-07-09T14:58:26Z</dcterms:created>
  <dcterms:modified xsi:type="dcterms:W3CDTF">2012-07-31T08:25:47Z</dcterms:modified>
</cp:coreProperties>
</file>