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104" d="100"/>
          <a:sy n="104" d="100"/>
        </p:scale>
        <p:origin x="-18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256BFEB-135E-4AA9-9182-85FCCA5E524A}" type="datetimeFigureOut">
              <a:rPr lang="ru-RU" smtClean="0"/>
              <a:t>31.07.2012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141CED-7F73-4FD3-8508-A3FD0883F18F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22811"/>
          <a:stretch>
            <a:fillRect/>
          </a:stretch>
        </p:blipFill>
        <p:spPr bwMode="auto">
          <a:xfrm>
            <a:off x="0" y="2285992"/>
            <a:ext cx="9144000" cy="232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/>
          <a:srcRect l="4076"/>
          <a:stretch>
            <a:fillRect/>
          </a:stretch>
        </p:blipFill>
        <p:spPr bwMode="auto">
          <a:xfrm>
            <a:off x="0" y="2493232"/>
            <a:ext cx="9144000" cy="1871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22296"/>
          <a:stretch>
            <a:fillRect/>
          </a:stretch>
        </p:blipFill>
        <p:spPr bwMode="auto">
          <a:xfrm>
            <a:off x="0" y="2362361"/>
            <a:ext cx="9144000" cy="21332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 l="3436"/>
          <a:stretch>
            <a:fillRect/>
          </a:stretch>
        </p:blipFill>
        <p:spPr bwMode="auto">
          <a:xfrm>
            <a:off x="0" y="2570687"/>
            <a:ext cx="9144000" cy="1716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/>
          <a:srcRect l="14062"/>
          <a:stretch>
            <a:fillRect/>
          </a:stretch>
        </p:blipFill>
        <p:spPr bwMode="auto">
          <a:xfrm>
            <a:off x="0" y="816633"/>
            <a:ext cx="9144000" cy="52247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9" name="Picture 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83991"/>
            <a:ext cx="9144000" cy="4490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69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21516"/>
          <a:stretch>
            <a:fillRect/>
          </a:stretch>
        </p:blipFill>
        <p:spPr bwMode="auto">
          <a:xfrm>
            <a:off x="12480" y="1922218"/>
            <a:ext cx="9119040" cy="30135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B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-мезон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 l="3405"/>
          <a:stretch>
            <a:fillRect/>
          </a:stretch>
        </p:blipFill>
        <p:spPr bwMode="auto">
          <a:xfrm>
            <a:off x="0" y="2201385"/>
            <a:ext cx="9144000" cy="24552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325116" y="2517831"/>
            <a:ext cx="1082348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ru-RU" sz="8000" baseline="30000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+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2381979" y="3202668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2282448" y="2654072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282448" y="3037804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2618624" y="2946459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2618624" y="3310285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3390508" y="3202668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3290977" y="2660707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290977" y="3044439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3" name="Прямая соединительная линия 22"/>
          <p:cNvCxnSpPr/>
          <p:nvPr/>
        </p:nvCxnSpPr>
        <p:spPr>
          <a:xfrm>
            <a:off x="2618624" y="3303649"/>
            <a:ext cx="672353" cy="428628"/>
          </a:xfrm>
          <a:prstGeom prst="line">
            <a:avLst/>
          </a:prstGeom>
          <a:ln>
            <a:solidFill>
              <a:schemeClr val="tx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52"/>
          <p:cNvGrpSpPr/>
          <p:nvPr/>
        </p:nvGrpSpPr>
        <p:grpSpPr>
          <a:xfrm>
            <a:off x="3282556" y="3465302"/>
            <a:ext cx="1928826" cy="1013403"/>
            <a:chOff x="1357290" y="2000240"/>
            <a:chExt cx="1928826" cy="1013403"/>
          </a:xfrm>
        </p:grpSpPr>
        <p:sp>
          <p:nvSpPr>
            <p:cNvPr id="54" name="TextBox 53"/>
            <p:cNvSpPr txBox="1"/>
            <p:nvPr/>
          </p:nvSpPr>
          <p:spPr>
            <a:xfrm>
              <a:off x="1357290" y="200024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55" name="Прямая соединительная линия 54"/>
            <p:cNvCxnSpPr/>
            <p:nvPr/>
          </p:nvCxnSpPr>
          <p:spPr>
            <a:xfrm>
              <a:off x="2000232" y="2285992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Прямая соединительная линия 55"/>
            <p:cNvCxnSpPr/>
            <p:nvPr/>
          </p:nvCxnSpPr>
          <p:spPr>
            <a:xfrm>
              <a:off x="2000232" y="2285992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8" name="TextBox 57"/>
            <p:cNvSpPr txBox="1"/>
            <p:nvPr/>
          </p:nvSpPr>
          <p:spPr>
            <a:xfrm>
              <a:off x="2714612" y="2428868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19"/>
          <p:cNvGrpSpPr/>
          <p:nvPr/>
        </p:nvGrpSpPr>
        <p:grpSpPr>
          <a:xfrm>
            <a:off x="4604175" y="3426830"/>
            <a:ext cx="3214710" cy="1013403"/>
            <a:chOff x="1643042" y="2207919"/>
            <a:chExt cx="3214710" cy="1013403"/>
          </a:xfrm>
        </p:grpSpPr>
        <p:sp>
          <p:nvSpPr>
            <p:cNvPr id="21" name="Прямоугольник 20"/>
            <p:cNvSpPr/>
            <p:nvPr/>
          </p:nvSpPr>
          <p:spPr>
            <a:xfrm>
              <a:off x="1643042" y="2207919"/>
              <a:ext cx="571504" cy="58477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µ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22" name="Прямая соединительная линия 21"/>
            <p:cNvCxnSpPr/>
            <p:nvPr/>
          </p:nvCxnSpPr>
          <p:spPr>
            <a:xfrm>
              <a:off x="2214546" y="2493671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TextBox 23"/>
            <p:cNvSpPr txBox="1"/>
            <p:nvPr/>
          </p:nvSpPr>
          <p:spPr>
            <a:xfrm>
              <a:off x="2928926" y="263654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26" name="Прямая соединительная линия 25"/>
            <p:cNvCxnSpPr/>
            <p:nvPr/>
          </p:nvCxnSpPr>
          <p:spPr>
            <a:xfrm>
              <a:off x="2214546" y="2493443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7" name="TextBox 26"/>
            <p:cNvSpPr txBox="1"/>
            <p:nvPr/>
          </p:nvSpPr>
          <p:spPr>
            <a:xfrm>
              <a:off x="2928926" y="2221190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lang="en-US" sz="3200" baseline="30000" dirty="0" smtClean="0">
                  <a:latin typeface="Times New Roman" pitchFamily="18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28" name="Прямая соединительная линия 27"/>
            <p:cNvCxnSpPr/>
            <p:nvPr/>
          </p:nvCxnSpPr>
          <p:spPr>
            <a:xfrm>
              <a:off x="3571868" y="2520213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Прямая соединительная линия 28"/>
            <p:cNvCxnSpPr/>
            <p:nvPr/>
          </p:nvCxnSpPr>
          <p:spPr>
            <a:xfrm rot="10800000" flipH="1">
              <a:off x="3034678" y="2779423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Прямая соединительная линия 29"/>
            <p:cNvCxnSpPr/>
            <p:nvPr/>
          </p:nvCxnSpPr>
          <p:spPr>
            <a:xfrm>
              <a:off x="3571868" y="2506714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1" name="Прямоугольник 30"/>
            <p:cNvSpPr/>
            <p:nvPr/>
          </p:nvSpPr>
          <p:spPr>
            <a:xfrm>
              <a:off x="4286248" y="2221190"/>
              <a:ext cx="52129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en-US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4286248" y="2636547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1" name="Группа 32"/>
          <p:cNvGrpSpPr/>
          <p:nvPr/>
        </p:nvGrpSpPr>
        <p:grpSpPr>
          <a:xfrm>
            <a:off x="3550472" y="2379295"/>
            <a:ext cx="1714512" cy="1323439"/>
            <a:chOff x="5929322" y="428604"/>
            <a:chExt cx="1714512" cy="1323439"/>
          </a:xfrm>
        </p:grpSpPr>
        <p:sp>
          <p:nvSpPr>
            <p:cNvPr id="34" name="Прямоугольник 33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3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8" name="Прямоугольник 37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9" name="Прямоугольник 38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Ро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-125838" y="2489082"/>
            <a:ext cx="1037463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ρ</a:t>
            </a:r>
            <a:r>
              <a:rPr lang="en-US" sz="8000" baseline="30000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0</a:t>
            </a:r>
            <a:endParaRPr lang="ru-RU" dirty="0"/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 rot="10800000" flipH="1">
            <a:off x="904039" y="3138660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/>
          <p:cNvSpPr txBox="1"/>
          <p:nvPr/>
        </p:nvSpPr>
        <p:spPr>
          <a:xfrm>
            <a:off x="804508" y="2625323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804508" y="3009055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8" name="Прямая соединительная линия 7"/>
          <p:cNvCxnSpPr>
            <a:stCxn id="6" idx="3"/>
          </p:cNvCxnSpPr>
          <p:nvPr/>
        </p:nvCxnSpPr>
        <p:spPr>
          <a:xfrm>
            <a:off x="1140684" y="2917710"/>
            <a:ext cx="672353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Прямая соединительная линия 8"/>
          <p:cNvCxnSpPr>
            <a:stCxn id="7" idx="3"/>
          </p:cNvCxnSpPr>
          <p:nvPr/>
        </p:nvCxnSpPr>
        <p:spPr>
          <a:xfrm flipV="1">
            <a:off x="1140684" y="3281536"/>
            <a:ext cx="670866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 rot="10800000" flipH="1">
            <a:off x="1912568" y="3145295"/>
            <a:ext cx="169411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813037" y="2631958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813037" y="3015690"/>
            <a:ext cx="33617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4" name="Группа 122"/>
          <p:cNvGrpSpPr/>
          <p:nvPr/>
        </p:nvGrpSpPr>
        <p:grpSpPr>
          <a:xfrm>
            <a:off x="2109330" y="2374372"/>
            <a:ext cx="5446029" cy="1323439"/>
            <a:chOff x="0" y="-156171"/>
            <a:chExt cx="5786446" cy="1323439"/>
          </a:xfrm>
        </p:grpSpPr>
        <p:sp>
          <p:nvSpPr>
            <p:cNvPr id="32" name="Прямоугольник 31"/>
            <p:cNvSpPr/>
            <p:nvPr/>
          </p:nvSpPr>
          <p:spPr>
            <a:xfrm>
              <a:off x="0" y="-156171"/>
              <a:ext cx="1088760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</a:p>
          </p:txBody>
        </p:sp>
        <p:cxnSp>
          <p:nvCxnSpPr>
            <p:cNvPr id="33" name="Прямая соединительная линия 32"/>
            <p:cNvCxnSpPr/>
            <p:nvPr/>
          </p:nvCxnSpPr>
          <p:spPr>
            <a:xfrm rot="10800000" flipH="1">
              <a:off x="1034414" y="686225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" name="TextBox 33"/>
            <p:cNvSpPr txBox="1"/>
            <p:nvPr/>
          </p:nvSpPr>
          <p:spPr>
            <a:xfrm>
              <a:off x="928662" y="103039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u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5" name="TextBox 34"/>
            <p:cNvSpPr txBox="1"/>
            <p:nvPr/>
          </p:nvSpPr>
          <p:spPr>
            <a:xfrm>
              <a:off x="928662" y="473500"/>
              <a:ext cx="357190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>
                  <a:latin typeface="Times New Roman" pitchFamily="18" charset="0"/>
                  <a:cs typeface="Times New Roman" pitchFamily="18" charset="0"/>
                </a:rPr>
                <a:t>d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6" name="Прямая соединительная линия 35"/>
            <p:cNvCxnSpPr/>
            <p:nvPr/>
          </p:nvCxnSpPr>
          <p:spPr>
            <a:xfrm>
              <a:off x="1285852" y="378209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Прямая соединительная линия 36"/>
            <p:cNvCxnSpPr/>
            <p:nvPr/>
          </p:nvCxnSpPr>
          <p:spPr>
            <a:xfrm flipV="1">
              <a:off x="1285852" y="564845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Прямая соединительная линия 37"/>
            <p:cNvCxnSpPr>
              <a:stCxn id="42" idx="1"/>
            </p:cNvCxnSpPr>
            <p:nvPr/>
          </p:nvCxnSpPr>
          <p:spPr>
            <a:xfrm rot="10800000" flipV="1">
              <a:off x="2285988" y="408698"/>
              <a:ext cx="285750" cy="14951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38"/>
            <p:cNvCxnSpPr/>
            <p:nvPr/>
          </p:nvCxnSpPr>
          <p:spPr>
            <a:xfrm rot="10800000">
              <a:off x="2285984" y="558209"/>
              <a:ext cx="285752" cy="1800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TextBox 39"/>
            <p:cNvSpPr txBox="1"/>
            <p:nvPr/>
          </p:nvSpPr>
          <p:spPr>
            <a:xfrm>
              <a:off x="1571604" y="58143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41" name="Прямая соединительная линия 40"/>
            <p:cNvCxnSpPr/>
            <p:nvPr/>
          </p:nvCxnSpPr>
          <p:spPr>
            <a:xfrm>
              <a:off x="1571604" y="558209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2" name="TextBox 41"/>
            <p:cNvSpPr txBox="1"/>
            <p:nvPr/>
          </p:nvSpPr>
          <p:spPr>
            <a:xfrm>
              <a:off x="2571736" y="116310"/>
              <a:ext cx="70993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3" name="Прямоугольник 42"/>
            <p:cNvSpPr/>
            <p:nvPr/>
          </p:nvSpPr>
          <p:spPr>
            <a:xfrm>
              <a:off x="2571736" y="486771"/>
              <a:ext cx="575799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lvl="0" eaLnBrk="0" fontAlgn="base" hangingPunct="0">
                <a:spcBef>
                  <a:spcPct val="0"/>
                </a:spcBef>
                <a:spcAft>
                  <a:spcPct val="0"/>
                </a:spcAft>
              </a:pPr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µ</a:t>
              </a:r>
              <a:r>
                <a:rPr lang="ru-RU" sz="3200" baseline="300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ru-RU" sz="9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endParaRPr>
            </a:p>
          </p:txBody>
        </p:sp>
        <p:cxnSp>
          <p:nvCxnSpPr>
            <p:cNvPr id="44" name="Прямая соединительная линия 43"/>
            <p:cNvCxnSpPr/>
            <p:nvPr/>
          </p:nvCxnSpPr>
          <p:spPr>
            <a:xfrm>
              <a:off x="3143240" y="772523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5" name="TextBox 44"/>
            <p:cNvSpPr txBox="1"/>
            <p:nvPr/>
          </p:nvSpPr>
          <p:spPr>
            <a:xfrm>
              <a:off x="3857619" y="71414"/>
              <a:ext cx="71440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smtClean="0">
                  <a:latin typeface="Times New Roman" pitchFamily="18" charset="0"/>
                  <a:cs typeface="Times New Roman" pitchFamily="18" charset="0"/>
                </a:rPr>
                <a:t>µ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46" name="Прямая соединительная линия 45"/>
            <p:cNvCxnSpPr/>
            <p:nvPr/>
          </p:nvCxnSpPr>
          <p:spPr>
            <a:xfrm flipV="1">
              <a:off x="3143240" y="357165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7" name="TextBox 46"/>
            <p:cNvSpPr txBox="1"/>
            <p:nvPr/>
          </p:nvSpPr>
          <p:spPr>
            <a:xfrm>
              <a:off x="3857620" y="500042"/>
              <a:ext cx="78581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/>
              <a:r>
                <a:rPr lang="en-US" sz="3200" dirty="0" smtClean="0">
                  <a:latin typeface="Times New Roman" pitchFamily="18" charset="0"/>
                  <a:cs typeface="Times New Roman" pitchFamily="18" charset="0"/>
                </a:rPr>
                <a:t>W</a:t>
              </a:r>
              <a:r>
                <a:rPr kumimoji="0" lang="ru-RU" sz="3200" b="0" i="0" u="none" strike="noStrike" cap="none" normalizeH="0" baseline="30000" dirty="0" smtClean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r>
                <a:rPr lang="ru-RU" sz="3200" baseline="30000" dirty="0" smtClean="0"/>
                <a:t> </a:t>
              </a:r>
              <a:endParaRPr lang="ru-RU" sz="3200" dirty="0"/>
            </a:p>
          </p:txBody>
        </p:sp>
        <p:cxnSp>
          <p:nvCxnSpPr>
            <p:cNvPr id="48" name="Прямая соединительная линия 47"/>
            <p:cNvCxnSpPr/>
            <p:nvPr/>
          </p:nvCxnSpPr>
          <p:spPr>
            <a:xfrm>
              <a:off x="4500562" y="799065"/>
              <a:ext cx="71438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Прямая соединительная линия 48"/>
            <p:cNvCxnSpPr/>
            <p:nvPr/>
          </p:nvCxnSpPr>
          <p:spPr>
            <a:xfrm rot="10800000" flipH="1">
              <a:off x="3963372" y="227561"/>
              <a:ext cx="180000" cy="1588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49"/>
            <p:cNvCxnSpPr/>
            <p:nvPr/>
          </p:nvCxnSpPr>
          <p:spPr>
            <a:xfrm flipV="1">
              <a:off x="4500562" y="357166"/>
              <a:ext cx="714380" cy="42840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Прямоугольник 50"/>
            <p:cNvSpPr/>
            <p:nvPr/>
          </p:nvSpPr>
          <p:spPr>
            <a:xfrm>
              <a:off x="5214942" y="500042"/>
              <a:ext cx="521297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e</a:t>
              </a:r>
              <a:r>
                <a:rPr lang="ru-RU" sz="3200" baseline="30000" dirty="0" smtClean="0">
                  <a:solidFill>
                    <a:prstClr val="black"/>
                  </a:solidFill>
                  <a:latin typeface="Times New Roman" pitchFamily="18" charset="0"/>
                  <a:ea typeface="Calibri" pitchFamily="34" charset="0"/>
                  <a:cs typeface="Times New Roman" pitchFamily="18" charset="0"/>
                </a:rPr>
                <a:t>+</a:t>
              </a:r>
              <a:endParaRPr lang="ru-RU" dirty="0"/>
            </a:p>
          </p:txBody>
        </p:sp>
        <p:sp>
          <p:nvSpPr>
            <p:cNvPr id="52" name="TextBox 51"/>
            <p:cNvSpPr txBox="1"/>
            <p:nvPr/>
          </p:nvSpPr>
          <p:spPr>
            <a:xfrm>
              <a:off x="5214942" y="58143"/>
              <a:ext cx="571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3200" dirty="0" err="1" smtClean="0">
                  <a:latin typeface="Times New Roman" pitchFamily="18" charset="0"/>
                  <a:cs typeface="Times New Roman" pitchFamily="18" charset="0"/>
                </a:rPr>
                <a:t>v</a:t>
              </a:r>
              <a:r>
                <a:rPr lang="en-US" sz="3200" baseline="-25000" dirty="0" err="1" smtClean="0">
                  <a:latin typeface="Times New Roman" pitchFamily="18" charset="0"/>
                  <a:cs typeface="Times New Roman" pitchFamily="18" charset="0"/>
                </a:rPr>
                <a:t>e</a:t>
              </a:r>
              <a:endParaRPr lang="ru-RU" sz="3200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10" name="Группа 85"/>
          <p:cNvGrpSpPr/>
          <p:nvPr/>
        </p:nvGrpSpPr>
        <p:grpSpPr>
          <a:xfrm>
            <a:off x="1125939" y="3160190"/>
            <a:ext cx="8143900" cy="1323439"/>
            <a:chOff x="-714380" y="642918"/>
            <a:chExt cx="8143900" cy="1323439"/>
          </a:xfrm>
        </p:grpSpPr>
        <p:grpSp>
          <p:nvGrpSpPr>
            <p:cNvPr id="11" name="Группа 123"/>
            <p:cNvGrpSpPr/>
            <p:nvPr/>
          </p:nvGrpSpPr>
          <p:grpSpPr>
            <a:xfrm>
              <a:off x="1643042" y="642918"/>
              <a:ext cx="5786478" cy="1323439"/>
              <a:chOff x="-32" y="714356"/>
              <a:chExt cx="5786478" cy="1323439"/>
            </a:xfrm>
          </p:grpSpPr>
          <p:sp>
            <p:nvSpPr>
              <p:cNvPr id="96" name="Прямоугольник 95"/>
              <p:cNvSpPr/>
              <p:nvPr/>
            </p:nvSpPr>
            <p:spPr>
              <a:xfrm>
                <a:off x="-32" y="714356"/>
                <a:ext cx="930063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grpSp>
            <p:nvGrpSpPr>
              <p:cNvPr id="15" name="Группа 121"/>
              <p:cNvGrpSpPr/>
              <p:nvPr/>
            </p:nvGrpSpPr>
            <p:grpSpPr>
              <a:xfrm>
                <a:off x="928630" y="928670"/>
                <a:ext cx="4857816" cy="1026674"/>
                <a:chOff x="928630" y="928670"/>
                <a:chExt cx="4857816" cy="1026674"/>
              </a:xfrm>
            </p:grpSpPr>
            <p:sp>
              <p:nvSpPr>
                <p:cNvPr id="98" name="TextBox 97"/>
                <p:cNvSpPr txBox="1"/>
                <p:nvPr/>
              </p:nvSpPr>
              <p:spPr>
                <a:xfrm>
                  <a:off x="928630" y="9868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99" name="TextBox 98"/>
                <p:cNvSpPr txBox="1"/>
                <p:nvPr/>
              </p:nvSpPr>
              <p:spPr>
                <a:xfrm>
                  <a:off x="1571572" y="92867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sp>
              <p:nvSpPr>
                <p:cNvPr id="100" name="TextBox 99"/>
                <p:cNvSpPr txBox="1"/>
                <p:nvPr/>
              </p:nvSpPr>
              <p:spPr>
                <a:xfrm>
                  <a:off x="2571704" y="986837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01" name="TextBox 100"/>
                <p:cNvSpPr txBox="1"/>
                <p:nvPr/>
              </p:nvSpPr>
              <p:spPr>
                <a:xfrm>
                  <a:off x="3857588" y="941941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02" name="Прямоугольник 101"/>
                <p:cNvSpPr/>
                <p:nvPr/>
              </p:nvSpPr>
              <p:spPr>
                <a:xfrm>
                  <a:off x="5214942" y="1370569"/>
                  <a:ext cx="45878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-</a:t>
                  </a:r>
                  <a:endParaRPr lang="ru-RU" dirty="0"/>
                </a:p>
              </p:txBody>
            </p:sp>
            <p:sp>
              <p:nvSpPr>
                <p:cNvPr id="103" name="TextBox 102"/>
                <p:cNvSpPr txBox="1"/>
                <p:nvPr/>
              </p:nvSpPr>
              <p:spPr>
                <a:xfrm>
                  <a:off x="5214942" y="92867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04" name="Прямая соединительная линия 103"/>
                <p:cNvCxnSpPr/>
                <p:nvPr/>
              </p:nvCxnSpPr>
              <p:spPr>
                <a:xfrm rot="10800000" flipH="1">
                  <a:off x="1000101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05" name="TextBox 104"/>
                <p:cNvSpPr txBox="1"/>
                <p:nvPr/>
              </p:nvSpPr>
              <p:spPr>
                <a:xfrm>
                  <a:off x="928662" y="134402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06" name="Прямая соединительная линия 105"/>
                <p:cNvCxnSpPr/>
                <p:nvPr/>
              </p:nvCxnSpPr>
              <p:spPr>
                <a:xfrm>
                  <a:off x="1285820" y="124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7" name="Прямая соединительная линия 106"/>
                <p:cNvCxnSpPr/>
                <p:nvPr/>
              </p:nvCxnSpPr>
              <p:spPr>
                <a:xfrm flipV="1">
                  <a:off x="1285820" y="1435372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8" name="Прямая соединительная линия 107"/>
                <p:cNvCxnSpPr>
                  <a:stCxn id="100" idx="1"/>
                </p:cNvCxnSpPr>
                <p:nvPr/>
              </p:nvCxnSpPr>
              <p:spPr>
                <a:xfrm rot="10800000" flipV="1">
                  <a:off x="2285952" y="124873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09" name="Прямая соединительная линия 108"/>
                <p:cNvCxnSpPr/>
                <p:nvPr/>
              </p:nvCxnSpPr>
              <p:spPr>
                <a:xfrm rot="10800000">
                  <a:off x="2285952" y="142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0" name="Прямая соединительная линия 109"/>
                <p:cNvCxnSpPr/>
                <p:nvPr/>
              </p:nvCxnSpPr>
              <p:spPr>
                <a:xfrm>
                  <a:off x="1571572" y="1428736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1" name="Прямоугольник 110"/>
                <p:cNvSpPr/>
                <p:nvPr/>
              </p:nvSpPr>
              <p:spPr>
                <a:xfrm>
                  <a:off x="2571704" y="1357298"/>
                  <a:ext cx="513282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12" name="Прямая соединительная линия 111"/>
                <p:cNvCxnSpPr/>
                <p:nvPr/>
              </p:nvCxnSpPr>
              <p:spPr>
                <a:xfrm>
                  <a:off x="3143208" y="164305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3" name="Прямая соединительная линия 112"/>
                <p:cNvCxnSpPr/>
                <p:nvPr/>
              </p:nvCxnSpPr>
              <p:spPr>
                <a:xfrm flipV="1">
                  <a:off x="3143208" y="1214422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14" name="TextBox 113"/>
                <p:cNvSpPr txBox="1"/>
                <p:nvPr/>
              </p:nvSpPr>
              <p:spPr>
                <a:xfrm>
                  <a:off x="3857588" y="1370569"/>
                  <a:ext cx="64297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15" name="Прямая соединительная линия 114"/>
                <p:cNvCxnSpPr/>
                <p:nvPr/>
              </p:nvCxnSpPr>
              <p:spPr>
                <a:xfrm>
                  <a:off x="4500562" y="16695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6" name="Прямая соединительная линия 115"/>
                <p:cNvCxnSpPr/>
                <p:nvPr/>
              </p:nvCxnSpPr>
              <p:spPr>
                <a:xfrm flipV="1">
                  <a:off x="4500562" y="1227693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7" name="Прямая соединительная линия 116"/>
                <p:cNvCxnSpPr/>
                <p:nvPr/>
              </p:nvCxnSpPr>
              <p:spPr>
                <a:xfrm rot="10800000" flipH="1">
                  <a:off x="2677488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18" name="Прямая соединительная линия 117"/>
                <p:cNvCxnSpPr/>
                <p:nvPr/>
              </p:nvCxnSpPr>
              <p:spPr>
                <a:xfrm rot="10800000" flipH="1">
                  <a:off x="5320694" y="1098088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16" name="Группа 134"/>
            <p:cNvGrpSpPr/>
            <p:nvPr/>
          </p:nvGrpSpPr>
          <p:grpSpPr>
            <a:xfrm>
              <a:off x="0" y="915399"/>
              <a:ext cx="1857388" cy="1013403"/>
              <a:chOff x="3143240" y="2000240"/>
              <a:chExt cx="1857388" cy="1013403"/>
            </a:xfrm>
          </p:grpSpPr>
          <p:sp>
            <p:nvSpPr>
              <p:cNvPr id="90" name="TextBox 89"/>
              <p:cNvSpPr txBox="1"/>
              <p:nvPr/>
            </p:nvSpPr>
            <p:spPr>
              <a:xfrm>
                <a:off x="314324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91" name="Прямая соединительная линия 90"/>
              <p:cNvCxnSpPr/>
              <p:nvPr/>
            </p:nvCxnSpPr>
            <p:spPr>
              <a:xfrm>
                <a:off x="378618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92" name="Прямая соединительная линия 91"/>
              <p:cNvCxnSpPr/>
              <p:nvPr/>
            </p:nvCxnSpPr>
            <p:spPr>
              <a:xfrm>
                <a:off x="378618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93" name="TextBox 92"/>
              <p:cNvSpPr txBox="1"/>
              <p:nvPr/>
            </p:nvSpPr>
            <p:spPr>
              <a:xfrm>
                <a:off x="4500562" y="200024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4500562" y="2428868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95" name="Прямая соединительная линия 94"/>
              <p:cNvCxnSpPr/>
              <p:nvPr/>
            </p:nvCxnSpPr>
            <p:spPr>
              <a:xfrm rot="10800000" flipH="1">
                <a:off x="4571968" y="2143116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89" name="Прямая соединительная линия 88"/>
            <p:cNvCxnSpPr/>
            <p:nvPr/>
          </p:nvCxnSpPr>
          <p:spPr>
            <a:xfrm>
              <a:off x="-714380" y="785794"/>
              <a:ext cx="714380" cy="428628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Омега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-71470" y="2801379"/>
            <a:ext cx="8595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ω</a:t>
            </a:r>
            <a:endParaRPr lang="ru-RU" sz="8000" dirty="0"/>
          </a:p>
        </p:txBody>
      </p: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730803" y="3536373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625051" y="3023036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25051" y="340676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2" name="Прямая соединительная линия 21"/>
          <p:cNvCxnSpPr/>
          <p:nvPr/>
        </p:nvCxnSpPr>
        <p:spPr>
          <a:xfrm rot="10800000" flipH="1">
            <a:off x="1927389" y="3623163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821637" y="3053248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1821637" y="3436980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d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>
            <a:off x="1035819" y="3339000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>
            <a:off x="1035819" y="3694602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Группа 46"/>
          <p:cNvGrpSpPr/>
          <p:nvPr/>
        </p:nvGrpSpPr>
        <p:grpSpPr>
          <a:xfrm>
            <a:off x="2143108" y="2767496"/>
            <a:ext cx="1714512" cy="1323439"/>
            <a:chOff x="5929322" y="428604"/>
            <a:chExt cx="1714512" cy="1323439"/>
          </a:xfrm>
        </p:grpSpPr>
        <p:sp>
          <p:nvSpPr>
            <p:cNvPr id="48" name="Прямоугольник 47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49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1" name="Прямоугольник 50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2" name="Прямоугольник 51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4" name="Группа 148"/>
          <p:cNvGrpSpPr/>
          <p:nvPr/>
        </p:nvGrpSpPr>
        <p:grpSpPr>
          <a:xfrm>
            <a:off x="1071538" y="3658635"/>
            <a:ext cx="8143932" cy="1323439"/>
            <a:chOff x="-714412" y="642918"/>
            <a:chExt cx="8143932" cy="1323439"/>
          </a:xfrm>
        </p:grpSpPr>
        <p:grpSp>
          <p:nvGrpSpPr>
            <p:cNvPr id="5" name="Группа 123"/>
            <p:cNvGrpSpPr/>
            <p:nvPr/>
          </p:nvGrpSpPr>
          <p:grpSpPr>
            <a:xfrm>
              <a:off x="1643042" y="642918"/>
              <a:ext cx="5786478" cy="1323439"/>
              <a:chOff x="-32" y="714356"/>
              <a:chExt cx="5786478" cy="1323439"/>
            </a:xfrm>
          </p:grpSpPr>
          <p:sp>
            <p:nvSpPr>
              <p:cNvPr id="159" name="Прямоугольник 158"/>
              <p:cNvSpPr/>
              <p:nvPr/>
            </p:nvSpPr>
            <p:spPr>
              <a:xfrm>
                <a:off x="-32" y="714356"/>
                <a:ext cx="930063" cy="1323439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r>
                  <a:rPr lang="el-GR" sz="8000" dirty="0" smtClean="0">
                    <a:latin typeface="Times New Roman" pitchFamily="18" charset="0"/>
                    <a:cs typeface="Times New Roman" pitchFamily="18" charset="0"/>
                  </a:rPr>
                  <a:t>π</a:t>
                </a:r>
                <a:r>
                  <a:rPr lang="ru-RU" sz="80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endParaRPr lang="ru-RU" sz="8000" baseline="30000" dirty="0" smtClean="0">
                  <a:latin typeface="Times New Roman" pitchFamily="18" charset="0"/>
                  <a:ea typeface="Calibri" pitchFamily="34" charset="0"/>
                  <a:cs typeface="Times New Roman" pitchFamily="18" charset="0"/>
                </a:endParaRPr>
              </a:p>
            </p:txBody>
          </p:sp>
          <p:grpSp>
            <p:nvGrpSpPr>
              <p:cNvPr id="6" name="Группа 121"/>
              <p:cNvGrpSpPr/>
              <p:nvPr/>
            </p:nvGrpSpPr>
            <p:grpSpPr>
              <a:xfrm>
                <a:off x="928630" y="928670"/>
                <a:ext cx="4857816" cy="1026674"/>
                <a:chOff x="928630" y="928670"/>
                <a:chExt cx="4857816" cy="1026674"/>
              </a:xfrm>
            </p:grpSpPr>
            <p:sp>
              <p:nvSpPr>
                <p:cNvPr id="161" name="TextBox 160"/>
                <p:cNvSpPr txBox="1"/>
                <p:nvPr/>
              </p:nvSpPr>
              <p:spPr>
                <a:xfrm>
                  <a:off x="928630" y="98683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2" name="TextBox 161"/>
                <p:cNvSpPr txBox="1"/>
                <p:nvPr/>
              </p:nvSpPr>
              <p:spPr>
                <a:xfrm>
                  <a:off x="1571572" y="928670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sp>
              <p:nvSpPr>
                <p:cNvPr id="163" name="TextBox 162"/>
                <p:cNvSpPr txBox="1"/>
                <p:nvPr/>
              </p:nvSpPr>
              <p:spPr>
                <a:xfrm>
                  <a:off x="2571704" y="986837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4" name="TextBox 163"/>
                <p:cNvSpPr txBox="1"/>
                <p:nvPr/>
              </p:nvSpPr>
              <p:spPr>
                <a:xfrm>
                  <a:off x="3857588" y="941941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65" name="Прямоугольник 164"/>
                <p:cNvSpPr/>
                <p:nvPr/>
              </p:nvSpPr>
              <p:spPr>
                <a:xfrm>
                  <a:off x="5214942" y="1370569"/>
                  <a:ext cx="458780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-</a:t>
                  </a:r>
                  <a:endParaRPr lang="ru-RU" dirty="0"/>
                </a:p>
              </p:txBody>
            </p:sp>
            <p:sp>
              <p:nvSpPr>
                <p:cNvPr id="166" name="TextBox 165"/>
                <p:cNvSpPr txBox="1"/>
                <p:nvPr/>
              </p:nvSpPr>
              <p:spPr>
                <a:xfrm>
                  <a:off x="5214942" y="92867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67" name="Прямая соединительная линия 166"/>
                <p:cNvCxnSpPr/>
                <p:nvPr/>
              </p:nvCxnSpPr>
              <p:spPr>
                <a:xfrm rot="10800000" flipH="1">
                  <a:off x="1000101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68" name="TextBox 167"/>
                <p:cNvSpPr txBox="1"/>
                <p:nvPr/>
              </p:nvSpPr>
              <p:spPr>
                <a:xfrm>
                  <a:off x="928662" y="1344027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69" name="Прямая соединительная линия 168"/>
                <p:cNvCxnSpPr/>
                <p:nvPr/>
              </p:nvCxnSpPr>
              <p:spPr>
                <a:xfrm>
                  <a:off x="1285820" y="124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0" name="Прямая соединительная линия 169"/>
                <p:cNvCxnSpPr/>
                <p:nvPr/>
              </p:nvCxnSpPr>
              <p:spPr>
                <a:xfrm flipV="1">
                  <a:off x="1285820" y="1435372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1" name="Прямая соединительная линия 170"/>
                <p:cNvCxnSpPr>
                  <a:stCxn id="163" idx="1"/>
                </p:cNvCxnSpPr>
                <p:nvPr/>
              </p:nvCxnSpPr>
              <p:spPr>
                <a:xfrm rot="10800000" flipV="1">
                  <a:off x="2285952" y="124873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2" name="Прямая соединительная линия 171"/>
                <p:cNvCxnSpPr/>
                <p:nvPr/>
              </p:nvCxnSpPr>
              <p:spPr>
                <a:xfrm rot="10800000">
                  <a:off x="2285952" y="1428736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3" name="Прямая соединительная линия 172"/>
                <p:cNvCxnSpPr/>
                <p:nvPr/>
              </p:nvCxnSpPr>
              <p:spPr>
                <a:xfrm>
                  <a:off x="1571572" y="1428736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4" name="Прямоугольник 173"/>
                <p:cNvSpPr/>
                <p:nvPr/>
              </p:nvSpPr>
              <p:spPr>
                <a:xfrm>
                  <a:off x="2571704" y="1357298"/>
                  <a:ext cx="513282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175" name="Прямая соединительная линия 174"/>
                <p:cNvCxnSpPr/>
                <p:nvPr/>
              </p:nvCxnSpPr>
              <p:spPr>
                <a:xfrm>
                  <a:off x="3143208" y="1643050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6" name="Прямая соединительная линия 175"/>
                <p:cNvCxnSpPr/>
                <p:nvPr/>
              </p:nvCxnSpPr>
              <p:spPr>
                <a:xfrm flipV="1">
                  <a:off x="3143208" y="1214422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77" name="TextBox 176"/>
                <p:cNvSpPr txBox="1"/>
                <p:nvPr/>
              </p:nvSpPr>
              <p:spPr>
                <a:xfrm>
                  <a:off x="3857588" y="1370569"/>
                  <a:ext cx="64297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lang="ru-RU" sz="3200" baseline="30000" dirty="0" smtClean="0">
                      <a:latin typeface="Times New Roman" pitchFamily="18" charset="0"/>
                      <a:cs typeface="Times New Roman" pitchFamily="18" charset="0"/>
                    </a:rPr>
                    <a:t>-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78" name="Прямая соединительная линия 177"/>
                <p:cNvCxnSpPr/>
                <p:nvPr/>
              </p:nvCxnSpPr>
              <p:spPr>
                <a:xfrm>
                  <a:off x="4500562" y="1669592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79" name="Прямая соединительная линия 178"/>
                <p:cNvCxnSpPr/>
                <p:nvPr/>
              </p:nvCxnSpPr>
              <p:spPr>
                <a:xfrm flipV="1">
                  <a:off x="4500562" y="1227693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0" name="Прямая соединительная линия 179"/>
                <p:cNvCxnSpPr/>
                <p:nvPr/>
              </p:nvCxnSpPr>
              <p:spPr>
                <a:xfrm rot="10800000" flipH="1">
                  <a:off x="2677488" y="1142984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81" name="Прямая соединительная линия 180"/>
                <p:cNvCxnSpPr/>
                <p:nvPr/>
              </p:nvCxnSpPr>
              <p:spPr>
                <a:xfrm rot="10800000" flipH="1">
                  <a:off x="5320694" y="1098088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grpSp>
          <p:nvGrpSpPr>
            <p:cNvPr id="7" name="Группа 134"/>
            <p:cNvGrpSpPr/>
            <p:nvPr/>
          </p:nvGrpSpPr>
          <p:grpSpPr>
            <a:xfrm>
              <a:off x="0" y="915399"/>
              <a:ext cx="1857388" cy="1013403"/>
              <a:chOff x="3143240" y="2000240"/>
              <a:chExt cx="1857388" cy="1013403"/>
            </a:xfrm>
          </p:grpSpPr>
          <p:sp>
            <p:nvSpPr>
              <p:cNvPr id="153" name="TextBox 152"/>
              <p:cNvSpPr txBox="1"/>
              <p:nvPr/>
            </p:nvSpPr>
            <p:spPr>
              <a:xfrm>
                <a:off x="3143240" y="2000240"/>
                <a:ext cx="785818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lvl="0"/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W</a:t>
                </a:r>
                <a:r>
                  <a:rPr lang="en-US" sz="3200" baseline="30000" dirty="0" smtClean="0">
                    <a:latin typeface="Times New Roman" pitchFamily="18" charset="0"/>
                    <a:cs typeface="Times New Roman" pitchFamily="18" charset="0"/>
                  </a:rPr>
                  <a:t>-</a:t>
                </a:r>
                <a:r>
                  <a:rPr lang="ru-RU" sz="3200" baseline="30000" dirty="0" smtClean="0"/>
                  <a:t> </a:t>
                </a:r>
                <a:endParaRPr lang="ru-RU" sz="3200" dirty="0"/>
              </a:p>
            </p:txBody>
          </p:sp>
          <p:cxnSp>
            <p:nvCxnSpPr>
              <p:cNvPr id="154" name="Прямая соединительная линия 153"/>
              <p:cNvCxnSpPr/>
              <p:nvPr/>
            </p:nvCxnSpPr>
            <p:spPr>
              <a:xfrm>
                <a:off x="3786182" y="2285992"/>
                <a:ext cx="71438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55" name="Прямая соединительная линия 154"/>
              <p:cNvCxnSpPr/>
              <p:nvPr/>
            </p:nvCxnSpPr>
            <p:spPr>
              <a:xfrm>
                <a:off x="3786182" y="2285992"/>
                <a:ext cx="714380" cy="428628"/>
              </a:xfrm>
              <a:prstGeom prst="line">
                <a:avLst/>
              </a:prstGeom>
              <a:ln>
                <a:solidFill>
                  <a:schemeClr val="tx1"/>
                </a:solidFill>
                <a:prstDash val="solid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156" name="TextBox 155"/>
              <p:cNvSpPr txBox="1"/>
              <p:nvPr/>
            </p:nvSpPr>
            <p:spPr>
              <a:xfrm>
                <a:off x="4500562" y="2000240"/>
                <a:ext cx="357190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u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sp>
            <p:nvSpPr>
              <p:cNvPr id="157" name="TextBox 156"/>
              <p:cNvSpPr txBox="1"/>
              <p:nvPr/>
            </p:nvSpPr>
            <p:spPr>
              <a:xfrm>
                <a:off x="4500562" y="2428868"/>
                <a:ext cx="500066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sz="3200" dirty="0" smtClean="0">
                    <a:latin typeface="Times New Roman" pitchFamily="18" charset="0"/>
                    <a:cs typeface="Times New Roman" pitchFamily="18" charset="0"/>
                  </a:rPr>
                  <a:t>d</a:t>
                </a:r>
                <a:endParaRPr lang="ru-RU" sz="3200" dirty="0">
                  <a:latin typeface="Times New Roman" pitchFamily="18" charset="0"/>
                  <a:cs typeface="Times New Roman" pitchFamily="18" charset="0"/>
                </a:endParaRPr>
              </a:p>
            </p:txBody>
          </p:sp>
          <p:cxnSp>
            <p:nvCxnSpPr>
              <p:cNvPr id="158" name="Прямая соединительная линия 157"/>
              <p:cNvCxnSpPr/>
              <p:nvPr/>
            </p:nvCxnSpPr>
            <p:spPr>
              <a:xfrm rot="10800000" flipH="1">
                <a:off x="4571968" y="2143116"/>
                <a:ext cx="180000" cy="1588"/>
              </a:xfrm>
              <a:prstGeom prst="line">
                <a:avLst/>
              </a:prstGeom>
              <a:ln>
                <a:solidFill>
                  <a:schemeClr val="tx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cxnSp>
          <p:nvCxnSpPr>
            <p:cNvPr id="152" name="Прямая соединительная линия 151"/>
            <p:cNvCxnSpPr/>
            <p:nvPr/>
          </p:nvCxnSpPr>
          <p:spPr>
            <a:xfrm>
              <a:off x="-714412" y="680473"/>
              <a:ext cx="714412" cy="533949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Группа 184"/>
          <p:cNvGrpSpPr/>
          <p:nvPr/>
        </p:nvGrpSpPr>
        <p:grpSpPr>
          <a:xfrm>
            <a:off x="1034414" y="1875926"/>
            <a:ext cx="8181056" cy="1463074"/>
            <a:chOff x="-751504" y="-142900"/>
            <a:chExt cx="8181056" cy="1463074"/>
          </a:xfrm>
        </p:grpSpPr>
        <p:grpSp>
          <p:nvGrpSpPr>
            <p:cNvPr id="12" name="Группа 133"/>
            <p:cNvGrpSpPr/>
            <p:nvPr/>
          </p:nvGrpSpPr>
          <p:grpSpPr>
            <a:xfrm>
              <a:off x="0" y="-142900"/>
              <a:ext cx="7429552" cy="1323439"/>
              <a:chOff x="-1643106" y="-156171"/>
              <a:chExt cx="7429552" cy="1323439"/>
            </a:xfrm>
          </p:grpSpPr>
          <p:grpSp>
            <p:nvGrpSpPr>
              <p:cNvPr id="13" name="Группа 122"/>
              <p:cNvGrpSpPr/>
              <p:nvPr/>
            </p:nvGrpSpPr>
            <p:grpSpPr>
              <a:xfrm>
                <a:off x="0" y="-156171"/>
                <a:ext cx="5786446" cy="1323439"/>
                <a:chOff x="0" y="-156171"/>
                <a:chExt cx="5786446" cy="1323439"/>
              </a:xfrm>
            </p:grpSpPr>
            <p:sp>
              <p:nvSpPr>
                <p:cNvPr id="196" name="Прямоугольник 195"/>
                <p:cNvSpPr/>
                <p:nvPr/>
              </p:nvSpPr>
              <p:spPr>
                <a:xfrm>
                  <a:off x="0" y="-156171"/>
                  <a:ext cx="1088760" cy="1323439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l-GR" sz="8000" dirty="0" smtClean="0">
                      <a:latin typeface="Times New Roman" pitchFamily="18" charset="0"/>
                      <a:cs typeface="Times New Roman" pitchFamily="18" charset="0"/>
                    </a:rPr>
                    <a:t>π</a:t>
                  </a:r>
                  <a:r>
                    <a:rPr lang="ru-RU" sz="8000" baseline="30000" dirty="0" smtClean="0"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</a:p>
              </p:txBody>
            </p:sp>
            <p:cxnSp>
              <p:nvCxnSpPr>
                <p:cNvPr id="197" name="Прямая соединительная линия 196"/>
                <p:cNvCxnSpPr/>
                <p:nvPr/>
              </p:nvCxnSpPr>
              <p:spPr>
                <a:xfrm rot="10800000" flipH="1">
                  <a:off x="1034414" y="686225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8" name="TextBox 197"/>
                <p:cNvSpPr txBox="1"/>
                <p:nvPr/>
              </p:nvSpPr>
              <p:spPr>
                <a:xfrm>
                  <a:off x="928662" y="103039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99" name="TextBox 198"/>
                <p:cNvSpPr txBox="1"/>
                <p:nvPr/>
              </p:nvSpPr>
              <p:spPr>
                <a:xfrm>
                  <a:off x="928662" y="47350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200" name="Прямая соединительная линия 199"/>
                <p:cNvCxnSpPr/>
                <p:nvPr/>
              </p:nvCxnSpPr>
              <p:spPr>
                <a:xfrm>
                  <a:off x="1285852" y="37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1" name="Прямая соединительная линия 200"/>
                <p:cNvCxnSpPr/>
                <p:nvPr/>
              </p:nvCxnSpPr>
              <p:spPr>
                <a:xfrm flipV="1">
                  <a:off x="1285852" y="564845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2" name="Прямая соединительная линия 201"/>
                <p:cNvCxnSpPr>
                  <a:stCxn id="206" idx="1"/>
                </p:cNvCxnSpPr>
                <p:nvPr/>
              </p:nvCxnSpPr>
              <p:spPr>
                <a:xfrm rot="10800000" flipV="1">
                  <a:off x="2285984" y="378208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03" name="Прямая соединительная линия 202"/>
                <p:cNvCxnSpPr/>
                <p:nvPr/>
              </p:nvCxnSpPr>
              <p:spPr>
                <a:xfrm rot="10800000">
                  <a:off x="2285984" y="558209"/>
                  <a:ext cx="285752" cy="1800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4" name="TextBox 203"/>
                <p:cNvSpPr txBox="1"/>
                <p:nvPr/>
              </p:nvSpPr>
              <p:spPr>
                <a:xfrm>
                  <a:off x="1571604" y="58143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205" name="Прямая соединительная линия 204"/>
                <p:cNvCxnSpPr/>
                <p:nvPr/>
              </p:nvCxnSpPr>
              <p:spPr>
                <a:xfrm>
                  <a:off x="1571604" y="558209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6" name="TextBox 205"/>
                <p:cNvSpPr txBox="1"/>
                <p:nvPr/>
              </p:nvSpPr>
              <p:spPr>
                <a:xfrm>
                  <a:off x="2571736" y="116310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207" name="Прямоугольник 206"/>
                <p:cNvSpPr/>
                <p:nvPr/>
              </p:nvSpPr>
              <p:spPr>
                <a:xfrm>
                  <a:off x="2571736" y="486771"/>
                  <a:ext cx="575799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pPr lvl="0" eaLnBrk="0" fontAlgn="base" hangingPunct="0">
                    <a:spcBef>
                      <a:spcPct val="0"/>
                    </a:spcBef>
                    <a:spcAft>
                      <a:spcPct val="0"/>
                    </a:spcAft>
                  </a:pPr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+</a:t>
                  </a:r>
                  <a:endParaRPr lang="ru-RU" sz="900" dirty="0">
                    <a:solidFill>
                      <a:prstClr val="black"/>
                    </a:solidFill>
                    <a:latin typeface="Arial" pitchFamily="34" charset="0"/>
                    <a:cs typeface="Arial" pitchFamily="34" charset="0"/>
                  </a:endParaRPr>
                </a:p>
              </p:txBody>
            </p:sp>
            <p:cxnSp>
              <p:nvCxnSpPr>
                <p:cNvPr id="208" name="Прямая соединительная линия 207"/>
                <p:cNvCxnSpPr/>
                <p:nvPr/>
              </p:nvCxnSpPr>
              <p:spPr>
                <a:xfrm>
                  <a:off x="3143240" y="772523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dash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09" name="TextBox 208"/>
                <p:cNvSpPr txBox="1"/>
                <p:nvPr/>
              </p:nvSpPr>
              <p:spPr>
                <a:xfrm>
                  <a:off x="3857620" y="71414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smtClean="0">
                      <a:latin typeface="Times New Roman" pitchFamily="18" charset="0"/>
                      <a:cs typeface="Times New Roman" pitchFamily="18" charset="0"/>
                    </a:rPr>
                    <a:t>µ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210" name="Прямая соединительная линия 209"/>
                <p:cNvCxnSpPr/>
                <p:nvPr/>
              </p:nvCxnSpPr>
              <p:spPr>
                <a:xfrm flipV="1">
                  <a:off x="3143240" y="357165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1" name="TextBox 210"/>
                <p:cNvSpPr txBox="1"/>
                <p:nvPr/>
              </p:nvSpPr>
              <p:spPr>
                <a:xfrm>
                  <a:off x="3857620" y="500042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212" name="Прямая соединительная линия 211"/>
                <p:cNvCxnSpPr/>
                <p:nvPr/>
              </p:nvCxnSpPr>
              <p:spPr>
                <a:xfrm>
                  <a:off x="4500562" y="799065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3" name="Прямая соединительная линия 212"/>
                <p:cNvCxnSpPr/>
                <p:nvPr/>
              </p:nvCxnSpPr>
              <p:spPr>
                <a:xfrm rot="10800000" flipH="1">
                  <a:off x="3963372" y="227561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214" name="Прямая соединительная линия 213"/>
                <p:cNvCxnSpPr/>
                <p:nvPr/>
              </p:nvCxnSpPr>
              <p:spPr>
                <a:xfrm flipV="1">
                  <a:off x="4500562" y="357166"/>
                  <a:ext cx="714380" cy="42840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215" name="Прямоугольник 214"/>
                <p:cNvSpPr/>
                <p:nvPr/>
              </p:nvSpPr>
              <p:spPr>
                <a:xfrm>
                  <a:off x="5214942" y="500042"/>
                  <a:ext cx="521297" cy="584775"/>
                </a:xfrm>
                <a:prstGeom prst="rect">
                  <a:avLst/>
                </a:prstGeom>
              </p:spPr>
              <p:txBody>
                <a:bodyPr wrap="none">
                  <a:spAutoFit/>
                </a:bodyPr>
                <a:lstStyle/>
                <a:p>
                  <a:r>
                    <a:rPr lang="en-US" sz="3200" dirty="0" smtClean="0">
                      <a:solidFill>
                        <a:prstClr val="black"/>
                      </a:solidFill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r>
                    <a:rPr lang="ru-RU" sz="3200" baseline="30000" dirty="0" smtClean="0">
                      <a:solidFill>
                        <a:prstClr val="black"/>
                      </a:solidFill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endParaRPr lang="ru-RU" dirty="0"/>
                </a:p>
              </p:txBody>
            </p:sp>
            <p:sp>
              <p:nvSpPr>
                <p:cNvPr id="216" name="TextBox 215"/>
                <p:cNvSpPr txBox="1"/>
                <p:nvPr/>
              </p:nvSpPr>
              <p:spPr>
                <a:xfrm>
                  <a:off x="5214942" y="58143"/>
                  <a:ext cx="571504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err="1" smtClean="0">
                      <a:latin typeface="Times New Roman" pitchFamily="18" charset="0"/>
                      <a:cs typeface="Times New Roman" pitchFamily="18" charset="0"/>
                    </a:rPr>
                    <a:t>v</a:t>
                  </a:r>
                  <a:r>
                    <a:rPr lang="en-US" sz="3200" baseline="-25000" dirty="0" err="1" smtClean="0">
                      <a:latin typeface="Times New Roman" pitchFamily="18" charset="0"/>
                      <a:cs typeface="Times New Roman" pitchFamily="18" charset="0"/>
                    </a:rPr>
                    <a:t>e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</p:grpSp>
          <p:grpSp>
            <p:nvGrpSpPr>
              <p:cNvPr id="14" name="Группа 126"/>
              <p:cNvGrpSpPr/>
              <p:nvPr/>
            </p:nvGrpSpPr>
            <p:grpSpPr>
              <a:xfrm>
                <a:off x="-1643106" y="71414"/>
                <a:ext cx="1857388" cy="1013403"/>
                <a:chOff x="3143240" y="2000240"/>
                <a:chExt cx="1857388" cy="1013403"/>
              </a:xfrm>
            </p:grpSpPr>
            <p:sp>
              <p:nvSpPr>
                <p:cNvPr id="190" name="TextBox 189"/>
                <p:cNvSpPr txBox="1"/>
                <p:nvPr/>
              </p:nvSpPr>
              <p:spPr>
                <a:xfrm>
                  <a:off x="3143240" y="2402326"/>
                  <a:ext cx="785818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lvl="0"/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W</a:t>
                  </a:r>
                  <a:r>
                    <a:rPr kumimoji="0" lang="ru-RU" sz="3200" b="0" i="0" u="none" strike="noStrike" cap="none" normalizeH="0" baseline="30000" dirty="0" smtClean="0">
                      <a:ln>
                        <a:noFill/>
                      </a:ln>
                      <a:solidFill>
                        <a:schemeClr val="tx1"/>
                      </a:solidFill>
                      <a:effectLst/>
                      <a:latin typeface="Times New Roman" pitchFamily="18" charset="0"/>
                      <a:ea typeface="Calibri" pitchFamily="34" charset="0"/>
                      <a:cs typeface="Times New Roman" pitchFamily="18" charset="0"/>
                    </a:rPr>
                    <a:t>+</a:t>
                  </a:r>
                  <a:r>
                    <a:rPr lang="ru-RU" sz="3200" baseline="30000" dirty="0" smtClean="0"/>
                    <a:t> </a:t>
                  </a:r>
                  <a:endParaRPr lang="ru-RU" sz="3200" dirty="0"/>
                </a:p>
              </p:txBody>
            </p:sp>
            <p:cxnSp>
              <p:nvCxnSpPr>
                <p:cNvPr id="191" name="Прямая соединительная линия 190"/>
                <p:cNvCxnSpPr/>
                <p:nvPr/>
              </p:nvCxnSpPr>
              <p:spPr>
                <a:xfrm>
                  <a:off x="3786182" y="2699761"/>
                  <a:ext cx="71438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cxnSp>
              <p:nvCxnSpPr>
                <p:cNvPr id="192" name="Прямая соединительная линия 191"/>
                <p:cNvCxnSpPr/>
                <p:nvPr/>
              </p:nvCxnSpPr>
              <p:spPr>
                <a:xfrm flipV="1">
                  <a:off x="3786182" y="2344159"/>
                  <a:ext cx="714380" cy="357190"/>
                </a:xfrm>
                <a:prstGeom prst="line">
                  <a:avLst/>
                </a:prstGeom>
                <a:ln>
                  <a:solidFill>
                    <a:schemeClr val="tx1"/>
                  </a:solidFill>
                  <a:prstDash val="solid"/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  <p:sp>
              <p:nvSpPr>
                <p:cNvPr id="193" name="TextBox 192"/>
                <p:cNvSpPr txBox="1"/>
                <p:nvPr/>
              </p:nvSpPr>
              <p:spPr>
                <a:xfrm>
                  <a:off x="4500562" y="2000240"/>
                  <a:ext cx="357190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u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sp>
              <p:nvSpPr>
                <p:cNvPr id="194" name="TextBox 193"/>
                <p:cNvSpPr txBox="1"/>
                <p:nvPr/>
              </p:nvSpPr>
              <p:spPr>
                <a:xfrm>
                  <a:off x="4500562" y="2428868"/>
                  <a:ext cx="500066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US" sz="3200" dirty="0" smtClean="0">
                      <a:latin typeface="Times New Roman" pitchFamily="18" charset="0"/>
                      <a:cs typeface="Times New Roman" pitchFamily="18" charset="0"/>
                    </a:rPr>
                    <a:t>d</a:t>
                  </a:r>
                  <a:endParaRPr lang="ru-RU" sz="3200" dirty="0">
                    <a:latin typeface="Times New Roman" pitchFamily="18" charset="0"/>
                    <a:cs typeface="Times New Roman" pitchFamily="18" charset="0"/>
                  </a:endParaRPr>
                </a:p>
              </p:txBody>
            </p:sp>
            <p:cxnSp>
              <p:nvCxnSpPr>
                <p:cNvPr id="195" name="Прямая соединительная линия 194"/>
                <p:cNvCxnSpPr/>
                <p:nvPr/>
              </p:nvCxnSpPr>
              <p:spPr>
                <a:xfrm rot="10800000" flipH="1">
                  <a:off x="4606314" y="2641593"/>
                  <a:ext cx="180000" cy="1588"/>
                </a:xfrm>
                <a:prstGeom prst="line">
                  <a:avLst/>
                </a:prstGeom>
                <a:ln>
                  <a:solidFill>
                    <a:schemeClr val="tx1"/>
                  </a:solidFill>
                </a:ln>
              </p:spPr>
              <p:style>
                <a:lnRef idx="1">
                  <a:schemeClr val="accent1"/>
                </a:lnRef>
                <a:fillRef idx="0">
                  <a:schemeClr val="accent1"/>
                </a:fillRef>
                <a:effectRef idx="0">
                  <a:schemeClr val="accent1"/>
                </a:effectRef>
                <a:fontRef idx="minor">
                  <a:schemeClr val="tx1"/>
                </a:fontRef>
              </p:style>
            </p:cxnSp>
          </p:grpSp>
        </p:grpSp>
        <p:cxnSp>
          <p:nvCxnSpPr>
            <p:cNvPr id="187" name="Прямая соединительная линия 186"/>
            <p:cNvCxnSpPr/>
            <p:nvPr/>
          </p:nvCxnSpPr>
          <p:spPr>
            <a:xfrm rot="5400000">
              <a:off x="-661504" y="697374"/>
              <a:ext cx="532800" cy="712800"/>
            </a:xfrm>
            <a:prstGeom prst="line">
              <a:avLst/>
            </a:prstGeom>
            <a:ln>
              <a:solidFill>
                <a:schemeClr val="tx1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Омега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35"/>
          <p:cNvGrpSpPr/>
          <p:nvPr/>
        </p:nvGrpSpPr>
        <p:grpSpPr>
          <a:xfrm>
            <a:off x="4822033" y="2705232"/>
            <a:ext cx="1714512" cy="1323439"/>
            <a:chOff x="5929322" y="428604"/>
            <a:chExt cx="1714512" cy="1323439"/>
          </a:xfrm>
        </p:grpSpPr>
        <p:sp>
          <p:nvSpPr>
            <p:cNvPr id="37" name="Прямоугольник 36"/>
            <p:cNvSpPr/>
            <p:nvPr/>
          </p:nvSpPr>
          <p:spPr>
            <a:xfrm>
              <a:off x="5929322" y="428604"/>
              <a:ext cx="1043876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π</a:t>
              </a:r>
              <a:r>
                <a:rPr lang="ru-RU" sz="8000" baseline="30000" dirty="0" smtClean="0">
                  <a:latin typeface="Times New Roman" pitchFamily="18" charset="0"/>
                  <a:cs typeface="Times New Roman" pitchFamily="18" charset="0"/>
                </a:rPr>
                <a:t>0</a:t>
              </a:r>
              <a:endParaRPr lang="ru-RU" sz="8000" baseline="30000" dirty="0" smtClean="0">
                <a:latin typeface="Times New Roman" pitchFamily="18" charset="0"/>
                <a:ea typeface="Calibri" pitchFamily="34" charset="0"/>
                <a:cs typeface="Times New Roman" pitchFamily="18" charset="0"/>
              </a:endParaRPr>
            </a:p>
          </p:txBody>
        </p:sp>
        <p:cxnSp>
          <p:nvCxnSpPr>
            <p:cNvPr id="38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Прямая соединительная линия 10"/>
            <p:cNvCxnSpPr/>
            <p:nvPr/>
          </p:nvCxnSpPr>
          <p:spPr>
            <a:xfrm flipV="1">
              <a:off x="6929454" y="785794"/>
              <a:ext cx="714380" cy="428400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Прямоугольник 39"/>
            <p:cNvSpPr/>
            <p:nvPr/>
          </p:nvSpPr>
          <p:spPr>
            <a:xfrm>
              <a:off x="6929454" y="571480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41" name="Прямоугольник 40"/>
            <p:cNvSpPr/>
            <p:nvPr/>
          </p:nvSpPr>
          <p:spPr>
            <a:xfrm>
              <a:off x="6920838" y="11429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9" name="Прямоугольник 8"/>
          <p:cNvSpPr/>
          <p:nvPr/>
        </p:nvSpPr>
        <p:spPr>
          <a:xfrm>
            <a:off x="2607455" y="2739330"/>
            <a:ext cx="859531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8000" dirty="0" smtClean="0">
                <a:latin typeface="Times New Roman" pitchFamily="18" charset="0"/>
                <a:cs typeface="Times New Roman" pitchFamily="18" charset="0"/>
              </a:rPr>
              <a:t>ω</a:t>
            </a:r>
            <a:endParaRPr lang="ru-RU" sz="8000" dirty="0"/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 rot="10800000" flipH="1">
            <a:off x="3445447" y="3474324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/>
          <p:cNvSpPr txBox="1"/>
          <p:nvPr/>
        </p:nvSpPr>
        <p:spPr>
          <a:xfrm>
            <a:off x="3339695" y="2960987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39695" y="334471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 rot="10800000" flipH="1">
            <a:off x="4642033" y="3561114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Box 13"/>
          <p:cNvSpPr txBox="1"/>
          <p:nvPr/>
        </p:nvSpPr>
        <p:spPr>
          <a:xfrm>
            <a:off x="4536281" y="2991199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36281" y="3374931"/>
            <a:ext cx="35719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u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6" name="Прямая соединительная линия 15"/>
          <p:cNvCxnSpPr/>
          <p:nvPr/>
        </p:nvCxnSpPr>
        <p:spPr>
          <a:xfrm>
            <a:off x="3750463" y="3276951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750463" y="3632553"/>
            <a:ext cx="71438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" name="Группа 17"/>
          <p:cNvGrpSpPr/>
          <p:nvPr/>
        </p:nvGrpSpPr>
        <p:grpSpPr>
          <a:xfrm>
            <a:off x="3750463" y="3567994"/>
            <a:ext cx="722996" cy="584775"/>
            <a:chOff x="7073238" y="1295384"/>
            <a:chExt cx="722996" cy="584775"/>
          </a:xfrm>
        </p:grpSpPr>
        <p:cxnSp>
          <p:nvCxnSpPr>
            <p:cNvPr id="19" name="Прямая соединительная линия 10"/>
            <p:cNvCxnSpPr/>
            <p:nvPr/>
          </p:nvCxnSpPr>
          <p:spPr>
            <a:xfrm>
              <a:off x="7081854" y="13668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Прямоугольник 19"/>
            <p:cNvSpPr/>
            <p:nvPr/>
          </p:nvSpPr>
          <p:spPr>
            <a:xfrm>
              <a:off x="7073238" y="1295384"/>
              <a:ext cx="365806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l-GR" sz="3200" dirty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γ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Фи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 l="26676" t="3670" r="15240" b="32041"/>
          <a:stretch>
            <a:fillRect/>
          </a:stretch>
        </p:blipFill>
        <p:spPr bwMode="auto">
          <a:xfrm>
            <a:off x="924022" y="1610676"/>
            <a:ext cx="7295956" cy="3636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J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/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Psi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036083" y="2562356"/>
            <a:ext cx="2143140" cy="1323439"/>
            <a:chOff x="5500694" y="428604"/>
            <a:chExt cx="2143140" cy="132343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5500694" y="428604"/>
              <a:ext cx="1511952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J</a:t>
              </a:r>
              <a:r>
                <a:rPr lang="ru-RU" sz="8000" dirty="0" smtClean="0">
                  <a:latin typeface="Times New Roman" pitchFamily="18" charset="0"/>
                  <a:cs typeface="Times New Roman" pitchFamily="18" charset="0"/>
                </a:rPr>
                <a:t>/</a:t>
              </a:r>
              <a:r>
                <a:rPr lang="el-GR" sz="8000" dirty="0" smtClean="0">
                  <a:latin typeface="Times New Roman" pitchFamily="18" charset="0"/>
                  <a:cs typeface="Times New Roman" pitchFamily="18" charset="0"/>
                </a:rPr>
                <a:t>ψ</a:t>
              </a:r>
              <a:endParaRPr lang="ru-RU" sz="80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Прямоугольник 7"/>
            <p:cNvSpPr/>
            <p:nvPr/>
          </p:nvSpPr>
          <p:spPr>
            <a:xfrm>
              <a:off x="6763047" y="1142984"/>
              <a:ext cx="5950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3g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5785041" y="3923595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464975" y="3340409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3q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464975" y="3710870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3q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10800000" flipV="1">
            <a:off x="5179223" y="3646069"/>
            <a:ext cx="285752" cy="1495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0800000">
            <a:off x="5179223" y="3795579"/>
            <a:ext cx="285752" cy="1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Эпсилон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3" name="Группа 2"/>
          <p:cNvGrpSpPr/>
          <p:nvPr/>
        </p:nvGrpSpPr>
        <p:grpSpPr>
          <a:xfrm>
            <a:off x="3303976" y="2619710"/>
            <a:ext cx="1607355" cy="1323439"/>
            <a:chOff x="6036479" y="543313"/>
            <a:chExt cx="1607355" cy="1323439"/>
          </a:xfrm>
        </p:grpSpPr>
        <p:sp>
          <p:nvSpPr>
            <p:cNvPr id="4" name="Прямоугольник 3"/>
            <p:cNvSpPr/>
            <p:nvPr/>
          </p:nvSpPr>
          <p:spPr>
            <a:xfrm>
              <a:off x="6036479" y="543313"/>
              <a:ext cx="925253" cy="1323439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8000" dirty="0" smtClean="0">
                  <a:latin typeface="Times New Roman" pitchFamily="18" charset="0"/>
                  <a:cs typeface="Times New Roman" pitchFamily="18" charset="0"/>
                </a:rPr>
                <a:t>Y</a:t>
              </a:r>
              <a:endParaRPr lang="ru-RU" sz="8000" dirty="0"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5" name="Прямая соединительная линия 10"/>
            <p:cNvCxnSpPr/>
            <p:nvPr/>
          </p:nvCxnSpPr>
          <p:spPr>
            <a:xfrm>
              <a:off x="6929454" y="1214422"/>
              <a:ext cx="714380" cy="428628"/>
            </a:xfrm>
            <a:prstGeom prst="curvedConnector3">
              <a:avLst>
                <a:gd name="adj1" fmla="val 50000"/>
              </a:avLst>
            </a:prstGeom>
            <a:ln cap="rnd">
              <a:solidFill>
                <a:schemeClr val="tx1"/>
              </a:solidFill>
              <a:prstDash val="soli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" name="Прямоугольник 7"/>
            <p:cNvSpPr/>
            <p:nvPr/>
          </p:nvSpPr>
          <p:spPr>
            <a:xfrm>
              <a:off x="6763047" y="1142984"/>
              <a:ext cx="595035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en-US" sz="3200" dirty="0" smtClean="0">
                  <a:solidFill>
                    <a:prstClr val="black"/>
                  </a:solidFill>
                  <a:latin typeface="Times New Roman" pitchFamily="18" charset="0"/>
                  <a:cs typeface="Times New Roman" pitchFamily="18" charset="0"/>
                </a:rPr>
                <a:t>3g</a:t>
              </a:r>
              <a:endParaRPr lang="ru-RU" dirty="0">
                <a:latin typeface="Times New Roman" pitchFamily="18" charset="0"/>
                <a:cs typeface="Times New Roman" pitchFamily="18" charset="0"/>
              </a:endParaRPr>
            </a:p>
          </p:txBody>
        </p:sp>
      </p:grpSp>
      <p:cxnSp>
        <p:nvCxnSpPr>
          <p:cNvPr id="9" name="Прямая соединительная линия 8"/>
          <p:cNvCxnSpPr/>
          <p:nvPr/>
        </p:nvCxnSpPr>
        <p:spPr>
          <a:xfrm rot="10800000" flipH="1">
            <a:off x="5517149" y="3866240"/>
            <a:ext cx="180000" cy="1588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Box 9"/>
          <p:cNvSpPr txBox="1"/>
          <p:nvPr/>
        </p:nvSpPr>
        <p:spPr>
          <a:xfrm>
            <a:off x="5197083" y="3283054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3q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197083" y="3653515"/>
            <a:ext cx="64294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3q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 rot="10800000" flipV="1">
            <a:off x="4911331" y="3588714"/>
            <a:ext cx="285752" cy="14951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 rot="10800000">
            <a:off x="4911331" y="3738224"/>
            <a:ext cx="285752" cy="18000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151</Words>
  <Application>Microsoft Office PowerPoint</Application>
  <PresentationFormat>Экран (4:3)</PresentationFormat>
  <Paragraphs>109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Тема Office</vt:lpstr>
      <vt:lpstr>B-мезон</vt:lpstr>
      <vt:lpstr>B-мезон</vt:lpstr>
      <vt:lpstr>B-мезон</vt:lpstr>
      <vt:lpstr>B-мезон</vt:lpstr>
      <vt:lpstr>B-мезон</vt:lpstr>
      <vt:lpstr>B-мезон</vt:lpstr>
      <vt:lpstr>B-мезон</vt:lpstr>
      <vt:lpstr>B-мезон</vt:lpstr>
      <vt:lpstr>Ро</vt:lpstr>
      <vt:lpstr>Ро</vt:lpstr>
      <vt:lpstr>Омега</vt:lpstr>
      <vt:lpstr>Омега</vt:lpstr>
      <vt:lpstr>Фи</vt:lpstr>
      <vt:lpstr>J/Psi</vt:lpstr>
      <vt:lpstr>Эпсилон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B-мезон</dc:title>
  <dc:creator>Albert</dc:creator>
  <cp:lastModifiedBy>Albert</cp:lastModifiedBy>
  <cp:revision>1</cp:revision>
  <dcterms:created xsi:type="dcterms:W3CDTF">2012-07-31T08:25:53Z</dcterms:created>
  <dcterms:modified xsi:type="dcterms:W3CDTF">2012-07-31T08:26:55Z</dcterms:modified>
</cp:coreProperties>
</file>