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3" d="100"/>
          <a:sy n="73" d="100"/>
        </p:scale>
        <p:origin x="-1068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36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9FE2AB-A6E2-4F35-A198-41D137627706}" type="datetimeFigureOut">
              <a:rPr lang="ru-RU" smtClean="0"/>
              <a:pPr/>
              <a:t>21.03.2010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DD5105-F983-4AC4-9453-44404B50F9B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Основой современного русского алфавита является</a:t>
            </a:r>
            <a:r>
              <a:rPr lang="ru-RU" baseline="0" dirty="0" smtClean="0"/>
              <a:t> Кириллица – древнейшая славянская азбука, со</a:t>
            </a:r>
            <a:r>
              <a:rPr lang="en-US" baseline="0" dirty="0" smtClean="0"/>
              <a:t>c</a:t>
            </a:r>
            <a:r>
              <a:rPr lang="ru-RU" baseline="0" dirty="0" err="1" smtClean="0"/>
              <a:t>тавленная</a:t>
            </a:r>
            <a:r>
              <a:rPr lang="ru-RU" baseline="0" dirty="0" smtClean="0"/>
              <a:t> в конце </a:t>
            </a:r>
            <a:r>
              <a:rPr lang="en-US" baseline="0" dirty="0" smtClean="0"/>
              <a:t>IX </a:t>
            </a:r>
            <a:r>
              <a:rPr lang="ru-RU" baseline="0" dirty="0" smtClean="0"/>
              <a:t>века. Мой доклад рассказывает о последовательности отмены и появлений букв в алфавите. Рассмотрим первоначальный вариант азбуки. </a:t>
            </a:r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D5105-F983-4AC4-9453-44404B50F9B5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Как видим, существует ряд букв, не входящих в современный алфавит. Такие, как большой и малый юсы, а также из йотированные варианты, зело, ять, </a:t>
            </a:r>
            <a:r>
              <a:rPr lang="ru-RU" dirty="0" err="1" smtClean="0"/>
              <a:t>кси</a:t>
            </a:r>
            <a:r>
              <a:rPr lang="ru-RU" dirty="0" smtClean="0"/>
              <a:t>, пси, фита, ижица, омега</a:t>
            </a:r>
            <a:r>
              <a:rPr lang="ru-RU" baseline="0" dirty="0" smtClean="0"/>
              <a:t>, и </a:t>
            </a:r>
            <a:r>
              <a:rPr lang="ru-RU" baseline="0" dirty="0" err="1" smtClean="0"/>
              <a:t>и</a:t>
            </a:r>
            <a:r>
              <a:rPr lang="ru-RU" baseline="0" dirty="0" smtClean="0"/>
              <a:t> от. Нет, я не ошибся! Буква, в последствии ставшая современной «И» в Кириллице называлась не «И», а «Иже». Так вот, буквы добро, иже, наш, земля и червь сейчас выглядят немного не так, как в кириллице. Ну а теперь наконец узнаем, когда и как были отменены не существующие сейчас буквы. </a:t>
            </a:r>
            <a:r>
              <a:rPr lang="ru-RU" dirty="0" smtClean="0"/>
              <a:t>Внимание! Буквы, претерпевшие изменения, в презентации выделены красным шрифтом.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D5105-F983-4AC4-9453-44404B50F9B5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 период</a:t>
            </a:r>
            <a:r>
              <a:rPr lang="ru-RU" baseline="0" dirty="0" smtClean="0"/>
              <a:t> с 1705 по 1735 года Пётр </a:t>
            </a:r>
            <a:r>
              <a:rPr lang="en-US" baseline="0" dirty="0" smtClean="0"/>
              <a:t>I</a:t>
            </a:r>
            <a:r>
              <a:rPr lang="ru-RU" baseline="0" dirty="0" smtClean="0"/>
              <a:t> произвёл массовую реформу. Были отменены </a:t>
            </a:r>
            <a:r>
              <a:rPr lang="ru-RU" baseline="0" dirty="0" err="1" smtClean="0"/>
              <a:t>йотовы</a:t>
            </a:r>
            <a:r>
              <a:rPr lang="ru-RU" baseline="0" dirty="0" smtClean="0"/>
              <a:t> юсы и юс большой, омега, от, </a:t>
            </a:r>
            <a:r>
              <a:rPr lang="ru-RU" baseline="0" dirty="0" err="1" smtClean="0"/>
              <a:t>кси</a:t>
            </a:r>
            <a:r>
              <a:rPr lang="ru-RU" baseline="0" dirty="0" smtClean="0"/>
              <a:t>, пси и ижица. Позже, в 18 веке, ижица появляется в алфавите вновь.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D5105-F983-4AC4-9453-44404B50F9B5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Так же в 18 веке буква «</a:t>
            </a:r>
            <a:r>
              <a:rPr lang="ru-RU" dirty="0" err="1" smtClean="0"/>
              <a:t>Ук</a:t>
            </a:r>
            <a:r>
              <a:rPr lang="ru-RU" dirty="0" smtClean="0"/>
              <a:t>» заменятся на «У». Пётр отменяет букву Земля,</a:t>
            </a:r>
            <a:r>
              <a:rPr lang="ru-RU" baseline="0" dirty="0" smtClean="0"/>
              <a:t> но потом возвращает, отменив «Зело». Пётр отменяет Иже, но возвращает её, изменив правила написания Иже относительно буквы «И». В алфавите на место между «Ять» и «Ю» встаёт «Э».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D5105-F983-4AC4-9453-44404B50F9B5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</a:t>
            </a:r>
            <a:r>
              <a:rPr lang="ru-RU" baseline="0" dirty="0" smtClean="0"/>
              <a:t> последствии реформ 1917 года отменены буквы «И», Фита, Ижица и малый юс. Отменяется всеми нами известная буква «Ять».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D5105-F983-4AC4-9453-44404B50F9B5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 середине ХХ века в алфавите появляются</a:t>
            </a:r>
            <a:r>
              <a:rPr lang="ru-RU" baseline="0" dirty="0" smtClean="0"/>
              <a:t> буквы «Ё» и «Й». Эти буквы появились гораздо раньше, но официальной буквой алфавита они становятся только в ХХ веке. Интересно, что буква «Ё» остаётся обязательной для печати только 25 лет.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D5105-F983-4AC4-9453-44404B50F9B5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А вот и современный алфавит. Уже нет длинных</a:t>
            </a:r>
            <a:r>
              <a:rPr lang="ru-RU" baseline="0" dirty="0" smtClean="0"/>
              <a:t> названий букв и сложных, закрученных букв типа юсов, </a:t>
            </a:r>
            <a:r>
              <a:rPr lang="ru-RU" baseline="0" dirty="0" err="1" smtClean="0"/>
              <a:t>кси</a:t>
            </a:r>
            <a:r>
              <a:rPr lang="ru-RU" baseline="0" dirty="0" smtClean="0"/>
              <a:t> и пси. И так, в следствии реформ из алфавита уходят </a:t>
            </a:r>
            <a:r>
              <a:rPr lang="ru-RU" baseline="0" smtClean="0"/>
              <a:t>14 букв </a:t>
            </a:r>
            <a:r>
              <a:rPr lang="ru-RU" baseline="0" dirty="0" smtClean="0"/>
              <a:t>и появляются 3 новых.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D5105-F983-4AC4-9453-44404B50F9B5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C58F4-C9DE-43FF-8658-ED070CCC4D1B}" type="datetimeFigureOut">
              <a:rPr lang="ru-RU" smtClean="0"/>
              <a:pPr/>
              <a:t>21.03.2010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EBD83-F576-402A-BA3D-D9B0A3C2F8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C58F4-C9DE-43FF-8658-ED070CCC4D1B}" type="datetimeFigureOut">
              <a:rPr lang="ru-RU" smtClean="0"/>
              <a:pPr/>
              <a:t>21.03.2010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EBD83-F576-402A-BA3D-D9B0A3C2F8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C58F4-C9DE-43FF-8658-ED070CCC4D1B}" type="datetimeFigureOut">
              <a:rPr lang="ru-RU" smtClean="0"/>
              <a:pPr/>
              <a:t>21.03.2010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EBD83-F576-402A-BA3D-D9B0A3C2F8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C58F4-C9DE-43FF-8658-ED070CCC4D1B}" type="datetimeFigureOut">
              <a:rPr lang="ru-RU" smtClean="0"/>
              <a:pPr/>
              <a:t>21.03.2010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EBD83-F576-402A-BA3D-D9B0A3C2F8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C58F4-C9DE-43FF-8658-ED070CCC4D1B}" type="datetimeFigureOut">
              <a:rPr lang="ru-RU" smtClean="0"/>
              <a:pPr/>
              <a:t>21.03.2010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EBD83-F576-402A-BA3D-D9B0A3C2F8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C58F4-C9DE-43FF-8658-ED070CCC4D1B}" type="datetimeFigureOut">
              <a:rPr lang="ru-RU" smtClean="0"/>
              <a:pPr/>
              <a:t>21.03.2010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EBD83-F576-402A-BA3D-D9B0A3C2F8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C58F4-C9DE-43FF-8658-ED070CCC4D1B}" type="datetimeFigureOut">
              <a:rPr lang="ru-RU" smtClean="0"/>
              <a:pPr/>
              <a:t>21.03.2010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EBD83-F576-402A-BA3D-D9B0A3C2F8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C58F4-C9DE-43FF-8658-ED070CCC4D1B}" type="datetimeFigureOut">
              <a:rPr lang="ru-RU" smtClean="0"/>
              <a:pPr/>
              <a:t>21.03.2010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EBD83-F576-402A-BA3D-D9B0A3C2F8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C58F4-C9DE-43FF-8658-ED070CCC4D1B}" type="datetimeFigureOut">
              <a:rPr lang="ru-RU" smtClean="0"/>
              <a:pPr/>
              <a:t>21.03.2010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EBD83-F576-402A-BA3D-D9B0A3C2F8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C58F4-C9DE-43FF-8658-ED070CCC4D1B}" type="datetimeFigureOut">
              <a:rPr lang="ru-RU" smtClean="0"/>
              <a:pPr/>
              <a:t>21.03.2010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EBD83-F576-402A-BA3D-D9B0A3C2F8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C58F4-C9DE-43FF-8658-ED070CCC4D1B}" type="datetimeFigureOut">
              <a:rPr lang="ru-RU" smtClean="0"/>
              <a:pPr/>
              <a:t>21.03.2010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EBD83-F576-402A-BA3D-D9B0A3C2F8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2C58F4-C9DE-43FF-8658-ED070CCC4D1B}" type="datetimeFigureOut">
              <a:rPr lang="ru-RU" smtClean="0"/>
              <a:pPr/>
              <a:t>21.03.2010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0EBD83-F576-402A-BA3D-D9B0A3C2F82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285784" y="1357298"/>
            <a:ext cx="9572692" cy="1470025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7030A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atang" pitchFamily="18" charset="-127"/>
                <a:ea typeface="Batang" pitchFamily="18" charset="-127"/>
                <a:cs typeface="EucrosiaUPC" pitchFamily="18" charset="-34"/>
              </a:rPr>
              <a:t>Реформы:</a:t>
            </a:r>
            <a:br>
              <a:rPr lang="ru-RU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7030A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atang" pitchFamily="18" charset="-127"/>
                <a:ea typeface="Batang" pitchFamily="18" charset="-127"/>
                <a:cs typeface="EucrosiaUPC" pitchFamily="18" charset="-34"/>
              </a:rPr>
            </a:br>
            <a:r>
              <a:rPr lang="ru-RU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7030A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atang" pitchFamily="18" charset="-127"/>
                <a:ea typeface="Batang" pitchFamily="18" charset="-127"/>
                <a:cs typeface="EucrosiaUPC" pitchFamily="18" charset="-34"/>
              </a:rPr>
              <a:t> От Древне-славянского до Русского</a:t>
            </a:r>
            <a:endParaRPr lang="ru-RU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7030A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Batang" pitchFamily="18" charset="-127"/>
              <a:ea typeface="Batang" pitchFamily="18" charset="-127"/>
              <a:cs typeface="EucrosiaUPC" pitchFamily="18" charset="-34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143504" y="3071810"/>
            <a:ext cx="4000496" cy="2286016"/>
          </a:xfrm>
        </p:spPr>
        <p:txBody>
          <a:bodyPr>
            <a:noAutofit/>
          </a:bodyPr>
          <a:lstStyle/>
          <a:p>
            <a:pPr algn="l"/>
            <a:r>
              <a:rPr lang="ru-RU" dirty="0" smtClean="0"/>
              <a:t>Выполнено: </a:t>
            </a:r>
          </a:p>
          <a:p>
            <a:pPr algn="l"/>
            <a:r>
              <a:rPr lang="ru-RU" dirty="0" smtClean="0"/>
              <a:t>учеником 5 в класса средней школы № 39 </a:t>
            </a:r>
          </a:p>
          <a:p>
            <a:pPr algn="l"/>
            <a:r>
              <a:rPr lang="ru-RU" dirty="0" err="1" smtClean="0"/>
              <a:t>Янбековым</a:t>
            </a:r>
            <a:r>
              <a:rPr lang="ru-RU" dirty="0" smtClean="0"/>
              <a:t> Артуром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000496" y="5786454"/>
            <a:ext cx="1071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г. Казань</a:t>
            </a:r>
          </a:p>
          <a:p>
            <a:pPr algn="ctr"/>
            <a:r>
              <a:rPr lang="ru-RU" dirty="0" smtClean="0"/>
              <a:t>2010 г.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28662" y="4071942"/>
            <a:ext cx="260750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hlinkClick r:id="" action="ppaction://hlinkshowjump?jump=nextslide"/>
              </a:rPr>
              <a:t>Просмотр</a:t>
            </a:r>
            <a:endParaRPr lang="ru-RU" sz="4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2043098" cy="6583362"/>
          </a:xfrm>
        </p:spPr>
        <p:txBody>
          <a:bodyPr>
            <a:normAutofit/>
          </a:bodyPr>
          <a:lstStyle/>
          <a:p>
            <a:pPr algn="l"/>
            <a:r>
              <a:rPr lang="ru-RU" sz="2000" dirty="0" smtClean="0">
                <a:latin typeface="+mn-lt"/>
              </a:rPr>
              <a:t>А  Аз</a:t>
            </a:r>
            <a:br>
              <a:rPr lang="ru-RU" sz="2000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>Б  Буки</a:t>
            </a:r>
            <a:br>
              <a:rPr lang="ru-RU" sz="2000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>В  Веди</a:t>
            </a:r>
            <a:br>
              <a:rPr lang="ru-RU" sz="2000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>Г   Глаголь</a:t>
            </a:r>
            <a:br>
              <a:rPr lang="ru-RU" sz="2000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>Д  Добро</a:t>
            </a:r>
            <a:br>
              <a:rPr lang="ru-RU" sz="2000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>     Есть</a:t>
            </a:r>
            <a:br>
              <a:rPr lang="ru-RU" sz="2000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>Ж  Живете</a:t>
            </a:r>
            <a:r>
              <a:rPr lang="ru-RU" sz="2000" dirty="0">
                <a:latin typeface="+mn-lt"/>
              </a:rPr>
              <a:t/>
            </a:r>
            <a:br>
              <a:rPr lang="ru-RU" sz="2000" dirty="0">
                <a:latin typeface="+mn-lt"/>
              </a:rPr>
            </a:br>
            <a:r>
              <a:rPr lang="en-US" sz="2000" dirty="0" smtClean="0">
                <a:latin typeface="+mn-lt"/>
              </a:rPr>
              <a:t>S</a:t>
            </a:r>
            <a:r>
              <a:rPr lang="ru-RU" sz="2000" dirty="0" smtClean="0">
                <a:latin typeface="+mn-lt"/>
              </a:rPr>
              <a:t>   Зело</a:t>
            </a:r>
            <a:br>
              <a:rPr lang="ru-RU" sz="2000" dirty="0" smtClean="0">
                <a:latin typeface="+mn-lt"/>
              </a:rPr>
            </a:br>
            <a:r>
              <a:rPr lang="en-US" sz="2000" dirty="0" smtClean="0">
                <a:latin typeface="+mn-lt"/>
              </a:rPr>
              <a:t>Z</a:t>
            </a:r>
            <a:r>
              <a:rPr lang="ru-RU" sz="2000" dirty="0" smtClean="0">
                <a:latin typeface="+mn-lt"/>
              </a:rPr>
              <a:t>   Земля</a:t>
            </a:r>
            <a:r>
              <a:rPr lang="ru-RU" sz="2000" dirty="0">
                <a:latin typeface="+mn-lt"/>
              </a:rPr>
              <a:t/>
            </a:r>
            <a:br>
              <a:rPr lang="ru-RU" sz="2000" dirty="0">
                <a:latin typeface="+mn-lt"/>
              </a:rPr>
            </a:br>
            <a:r>
              <a:rPr lang="ru-RU" sz="2000" dirty="0" smtClean="0">
                <a:latin typeface="+mn-lt"/>
              </a:rPr>
              <a:t> </a:t>
            </a:r>
            <a:r>
              <a:rPr lang="en-US" sz="2000" dirty="0" smtClean="0">
                <a:latin typeface="+mn-lt"/>
              </a:rPr>
              <a:t>I</a:t>
            </a:r>
            <a:r>
              <a:rPr lang="ru-RU" sz="2000" dirty="0" smtClean="0">
                <a:latin typeface="+mn-lt"/>
              </a:rPr>
              <a:t>   И</a:t>
            </a:r>
            <a:br>
              <a:rPr lang="ru-RU" sz="2000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>Н  Иже</a:t>
            </a:r>
            <a:r>
              <a:rPr lang="ru-RU" sz="2000" dirty="0">
                <a:latin typeface="+mn-lt"/>
              </a:rPr>
              <a:t/>
            </a:r>
            <a:br>
              <a:rPr lang="ru-RU" sz="2000" dirty="0">
                <a:latin typeface="+mn-lt"/>
              </a:rPr>
            </a:br>
            <a:r>
              <a:rPr lang="ru-RU" sz="2000" dirty="0" smtClean="0">
                <a:latin typeface="+mn-lt"/>
              </a:rPr>
              <a:t>К  </a:t>
            </a:r>
            <a:r>
              <a:rPr lang="ru-RU" sz="2000" dirty="0" err="1" smtClean="0">
                <a:latin typeface="+mn-lt"/>
              </a:rPr>
              <a:t>Како</a:t>
            </a: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>Л  Люди</a:t>
            </a:r>
            <a:r>
              <a:rPr lang="ru-RU" sz="2000" dirty="0">
                <a:latin typeface="+mn-lt"/>
              </a:rPr>
              <a:t/>
            </a:r>
            <a:br>
              <a:rPr lang="ru-RU" sz="2000" dirty="0">
                <a:latin typeface="+mn-lt"/>
              </a:rPr>
            </a:br>
            <a:r>
              <a:rPr lang="ru-RU" sz="2000" dirty="0" smtClean="0">
                <a:latin typeface="+mn-lt"/>
              </a:rPr>
              <a:t>М  Мыслете</a:t>
            </a:r>
            <a:br>
              <a:rPr lang="ru-RU" sz="2000" dirty="0" smtClean="0">
                <a:latin typeface="+mn-lt"/>
              </a:rPr>
            </a:br>
            <a:r>
              <a:rPr lang="en-US" sz="2000" dirty="0" smtClean="0">
                <a:latin typeface="+mn-lt"/>
              </a:rPr>
              <a:t>N</a:t>
            </a:r>
            <a:r>
              <a:rPr lang="ru-RU" sz="2000" dirty="0" smtClean="0">
                <a:latin typeface="+mn-lt"/>
              </a:rPr>
              <a:t>  Наш</a:t>
            </a:r>
            <a:r>
              <a:rPr lang="ru-RU" sz="2000" dirty="0">
                <a:latin typeface="+mn-lt"/>
              </a:rPr>
              <a:t/>
            </a:r>
            <a:br>
              <a:rPr lang="ru-RU" sz="2000" dirty="0">
                <a:latin typeface="+mn-lt"/>
              </a:rPr>
            </a:br>
            <a:r>
              <a:rPr lang="ru-RU" sz="2000" dirty="0" smtClean="0">
                <a:latin typeface="+mn-lt"/>
              </a:rPr>
              <a:t>О  Он</a:t>
            </a:r>
            <a:br>
              <a:rPr lang="ru-RU" sz="2000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>П  Покой</a:t>
            </a:r>
            <a:r>
              <a:rPr lang="ru-RU" sz="2000" dirty="0">
                <a:latin typeface="+mn-lt"/>
              </a:rPr>
              <a:t/>
            </a:r>
            <a:br>
              <a:rPr lang="ru-RU" sz="2000" dirty="0">
                <a:latin typeface="+mn-lt"/>
              </a:rPr>
            </a:br>
            <a:r>
              <a:rPr lang="ru-RU" sz="2000" dirty="0" smtClean="0">
                <a:latin typeface="+mn-lt"/>
              </a:rPr>
              <a:t>Р  </a:t>
            </a:r>
            <a:r>
              <a:rPr lang="ru-RU" sz="2000" dirty="0" err="1" smtClean="0">
                <a:latin typeface="+mn-lt"/>
              </a:rPr>
              <a:t>Рцы</a:t>
            </a: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>С  Слово</a:t>
            </a:r>
            <a:r>
              <a:rPr lang="ru-RU" sz="2000" dirty="0">
                <a:latin typeface="+mn-lt"/>
              </a:rPr>
              <a:t/>
            </a:r>
            <a:br>
              <a:rPr lang="ru-RU" sz="2000" dirty="0">
                <a:latin typeface="+mn-lt"/>
              </a:rPr>
            </a:br>
            <a:r>
              <a:rPr lang="ru-RU" sz="2000" dirty="0" smtClean="0">
                <a:latin typeface="+mn-lt"/>
              </a:rPr>
              <a:t>Т  Твердо</a:t>
            </a:r>
            <a:br>
              <a:rPr lang="ru-RU" sz="2000" dirty="0" smtClean="0">
                <a:latin typeface="+mn-lt"/>
              </a:rPr>
            </a:br>
            <a:r>
              <a:rPr lang="ru-RU" sz="1400" dirty="0" smtClean="0">
                <a:latin typeface="+mn-lt"/>
              </a:rPr>
              <a:t>Ѹ  </a:t>
            </a:r>
            <a:r>
              <a:rPr lang="ru-RU" sz="2000" dirty="0" err="1" smtClean="0">
                <a:latin typeface="+mn-lt"/>
              </a:rPr>
              <a:t>Ук</a:t>
            </a:r>
            <a:endParaRPr lang="ru-RU" sz="2000" dirty="0">
              <a:latin typeface="+mn-lt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571612"/>
            <a:ext cx="4191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2571736" y="285728"/>
            <a:ext cx="2643206" cy="6215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000" dirty="0" smtClean="0"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000" dirty="0"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dirty="0" smtClean="0">
                <a:ea typeface="+mj-ea"/>
                <a:cs typeface="+mj-cs"/>
              </a:rPr>
              <a:t>Ф  Ферт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j-ea"/>
                <a:cs typeface="+mj-cs"/>
              </a:rPr>
              <a:t>Х 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j-ea"/>
                <a:cs typeface="+mj-cs"/>
              </a:rPr>
              <a:t>Хер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+mj-ea"/>
              <a:cs typeface="+mj-cs"/>
            </a:endParaRPr>
          </a:p>
          <a:p>
            <a:pPr lvl="0">
              <a:spcBef>
                <a:spcPct val="0"/>
              </a:spcBef>
            </a:pPr>
            <a:r>
              <a:rPr lang="ru-RU" sz="1400" dirty="0" smtClean="0"/>
              <a:t>Ѡ  </a:t>
            </a:r>
            <a:r>
              <a:rPr lang="ru-RU" sz="2000" dirty="0" smtClean="0"/>
              <a:t>Омега</a:t>
            </a:r>
          </a:p>
          <a:p>
            <a:pPr lvl="0">
              <a:spcBef>
                <a:spcPct val="0"/>
              </a:spcBef>
            </a:pPr>
            <a:r>
              <a:rPr lang="ru-RU" sz="2000" dirty="0" smtClean="0"/>
              <a:t>Ц  </a:t>
            </a:r>
            <a:r>
              <a:rPr lang="ru-RU" sz="2000" dirty="0" err="1" smtClean="0"/>
              <a:t>Цы</a:t>
            </a:r>
            <a:endParaRPr lang="ru-RU" sz="2000" dirty="0" smtClean="0"/>
          </a:p>
          <a:p>
            <a:pPr lvl="0">
              <a:spcBef>
                <a:spcPct val="0"/>
              </a:spcBef>
            </a:pPr>
            <a:r>
              <a:rPr lang="en-US" sz="2000" dirty="0" smtClean="0"/>
              <a:t>Y</a:t>
            </a:r>
            <a:r>
              <a:rPr lang="ru-RU" sz="2000" dirty="0" smtClean="0"/>
              <a:t>  Червь</a:t>
            </a:r>
          </a:p>
          <a:p>
            <a:pPr lvl="0">
              <a:spcBef>
                <a:spcPct val="0"/>
              </a:spcBef>
            </a:pPr>
            <a:r>
              <a:rPr lang="ru-RU" sz="2000" dirty="0" smtClean="0"/>
              <a:t>Ш  Ша</a:t>
            </a:r>
          </a:p>
          <a:p>
            <a:pPr lvl="0">
              <a:spcBef>
                <a:spcPct val="0"/>
              </a:spcBef>
            </a:pPr>
            <a:r>
              <a:rPr lang="ru-RU" sz="2000" dirty="0" smtClean="0"/>
              <a:t>Щ  </a:t>
            </a:r>
            <a:r>
              <a:rPr lang="ru-RU" sz="2000" dirty="0" err="1" smtClean="0"/>
              <a:t>Ща</a:t>
            </a:r>
            <a:endParaRPr lang="ru-RU" sz="2000" dirty="0" smtClean="0"/>
          </a:p>
          <a:p>
            <a:pPr lvl="0">
              <a:spcBef>
                <a:spcPct val="0"/>
              </a:spcBef>
            </a:pPr>
            <a:r>
              <a:rPr lang="ru-RU" sz="2000" dirty="0" smtClean="0"/>
              <a:t>Ъ  Ер</a:t>
            </a:r>
          </a:p>
          <a:p>
            <a:pPr lvl="0">
              <a:spcBef>
                <a:spcPct val="0"/>
              </a:spcBef>
            </a:pPr>
            <a:r>
              <a:rPr lang="ru-RU" sz="2000" dirty="0" smtClean="0"/>
              <a:t>Ы Еры</a:t>
            </a:r>
          </a:p>
          <a:p>
            <a:pPr lvl="0">
              <a:spcBef>
                <a:spcPct val="0"/>
              </a:spcBef>
            </a:pPr>
            <a:r>
              <a:rPr lang="ru-RU" sz="2000" dirty="0" smtClean="0"/>
              <a:t>Ь  </a:t>
            </a:r>
            <a:r>
              <a:rPr lang="ru-RU" sz="2000" dirty="0" err="1" smtClean="0"/>
              <a:t>Ерь</a:t>
            </a:r>
            <a:endParaRPr lang="ru-RU" sz="2000" dirty="0"/>
          </a:p>
          <a:p>
            <a:pPr lvl="0">
              <a:spcBef>
                <a:spcPct val="0"/>
              </a:spcBef>
            </a:pPr>
            <a:r>
              <a:rPr lang="ru-RU" sz="2000" dirty="0" smtClean="0"/>
              <a:t>Ѣ  Ять</a:t>
            </a:r>
          </a:p>
          <a:p>
            <a:pPr lvl="0">
              <a:spcBef>
                <a:spcPct val="0"/>
              </a:spcBef>
            </a:pPr>
            <a:r>
              <a:rPr lang="ru-RU" sz="2000" dirty="0" smtClean="0"/>
              <a:t>Ю  Ю</a:t>
            </a:r>
          </a:p>
          <a:p>
            <a:pPr lvl="0">
              <a:spcBef>
                <a:spcPct val="0"/>
              </a:spcBef>
            </a:pPr>
            <a:r>
              <a:rPr lang="ru-RU" sz="2000" dirty="0" smtClean="0"/>
              <a:t>Я  Я</a:t>
            </a:r>
            <a:endParaRPr lang="ru-RU" sz="2000" dirty="0"/>
          </a:p>
          <a:p>
            <a:pPr lvl="0">
              <a:spcBef>
                <a:spcPct val="0"/>
              </a:spcBef>
            </a:pPr>
            <a:r>
              <a:rPr lang="ru-RU" sz="1400" dirty="0" smtClean="0"/>
              <a:t>Ѧ   </a:t>
            </a:r>
            <a:r>
              <a:rPr lang="ru-RU" sz="2000" dirty="0" smtClean="0"/>
              <a:t>Юс большой</a:t>
            </a:r>
            <a:endParaRPr lang="ru-RU" sz="1400" dirty="0" smtClean="0"/>
          </a:p>
          <a:p>
            <a:pPr lvl="0">
              <a:spcBef>
                <a:spcPct val="0"/>
              </a:spcBef>
            </a:pPr>
            <a:r>
              <a:rPr lang="ru-RU" sz="1400" dirty="0" smtClean="0"/>
              <a:t>Ѩ  </a:t>
            </a:r>
            <a:r>
              <a:rPr lang="ru-RU" sz="2000" dirty="0" smtClean="0"/>
              <a:t>Йотов юс большой</a:t>
            </a:r>
            <a:endParaRPr lang="ru-RU" sz="1400" dirty="0" smtClean="0"/>
          </a:p>
          <a:p>
            <a:pPr lvl="0">
              <a:spcBef>
                <a:spcPct val="0"/>
              </a:spcBef>
            </a:pPr>
            <a:r>
              <a:rPr lang="ru-RU" sz="1400" dirty="0" smtClean="0"/>
              <a:t>Ѫ  </a:t>
            </a:r>
            <a:r>
              <a:rPr lang="ru-RU" sz="2000" dirty="0" smtClean="0"/>
              <a:t>Юс малый</a:t>
            </a:r>
            <a:endParaRPr lang="ru-RU" sz="1400" dirty="0" smtClean="0"/>
          </a:p>
          <a:p>
            <a:pPr lvl="0">
              <a:spcBef>
                <a:spcPct val="0"/>
              </a:spcBef>
            </a:pPr>
            <a:r>
              <a:rPr lang="ru-RU" sz="1400" dirty="0" smtClean="0"/>
              <a:t>Ѭ  </a:t>
            </a:r>
            <a:r>
              <a:rPr lang="ru-RU" sz="2000" dirty="0" smtClean="0"/>
              <a:t>Йотов юс малый</a:t>
            </a:r>
            <a:endParaRPr lang="ru-RU" sz="1400" dirty="0" smtClean="0"/>
          </a:p>
          <a:p>
            <a:pPr lvl="0">
              <a:spcBef>
                <a:spcPct val="0"/>
              </a:spcBef>
            </a:pPr>
            <a:r>
              <a:rPr lang="ru-RU" sz="1400" dirty="0" smtClean="0"/>
              <a:t>Ѯ  </a:t>
            </a:r>
            <a:r>
              <a:rPr lang="ru-RU" sz="2000" dirty="0" err="1" smtClean="0"/>
              <a:t>Кси</a:t>
            </a:r>
            <a:endParaRPr lang="ru-RU" sz="1400" dirty="0" smtClean="0"/>
          </a:p>
          <a:p>
            <a:pPr lvl="0">
              <a:spcBef>
                <a:spcPct val="0"/>
              </a:spcBef>
            </a:pPr>
            <a:r>
              <a:rPr lang="ru-RU" sz="1400" dirty="0" smtClean="0"/>
              <a:t>Ѱ  </a:t>
            </a:r>
            <a:r>
              <a:rPr lang="ru-RU" sz="2000" dirty="0" smtClean="0"/>
              <a:t>Пси</a:t>
            </a:r>
            <a:endParaRPr lang="ru-RU" sz="1400" dirty="0" smtClean="0"/>
          </a:p>
          <a:p>
            <a:pPr lvl="0">
              <a:spcBef>
                <a:spcPct val="0"/>
              </a:spcBef>
            </a:pPr>
            <a:r>
              <a:rPr lang="ru-RU" sz="2000" dirty="0" smtClean="0"/>
              <a:t>Ѳ Фита</a:t>
            </a:r>
            <a:endParaRPr lang="ru-RU" sz="2000" dirty="0"/>
          </a:p>
          <a:p>
            <a:pPr lvl="0">
              <a:spcBef>
                <a:spcPct val="0"/>
              </a:spcBef>
            </a:pPr>
            <a:r>
              <a:rPr lang="ru-RU" sz="2000" dirty="0" smtClean="0"/>
              <a:t>Ѵ  Ижица</a:t>
            </a:r>
          </a:p>
          <a:p>
            <a:pPr>
              <a:spcBef>
                <a:spcPct val="0"/>
              </a:spcBef>
            </a:pPr>
            <a:r>
              <a:rPr lang="ru-RU" sz="1400" dirty="0" smtClean="0"/>
              <a:t>Ѿ  </a:t>
            </a:r>
            <a:r>
              <a:rPr lang="ru-RU" sz="2000" dirty="0" smtClean="0"/>
              <a:t>От</a:t>
            </a:r>
            <a:endParaRPr lang="en-US" sz="1400" dirty="0" smtClean="0"/>
          </a:p>
          <a:p>
            <a:pPr lvl="0">
              <a:spcBef>
                <a:spcPct val="0"/>
              </a:spcBef>
            </a:pPr>
            <a:endParaRPr lang="ru-RU" dirty="0" smtClean="0"/>
          </a:p>
          <a:p>
            <a:pPr lvl="0">
              <a:spcBef>
                <a:spcPct val="0"/>
              </a:spcBef>
            </a:pPr>
            <a:r>
              <a:rPr lang="ru-RU" dirty="0" smtClean="0"/>
              <a:t> </a:t>
            </a:r>
            <a:endParaRPr lang="en-US" dirty="0"/>
          </a:p>
        </p:txBody>
      </p:sp>
      <p:sp>
        <p:nvSpPr>
          <p:cNvPr id="36" name="Прямоугольник 35"/>
          <p:cNvSpPr/>
          <p:nvPr/>
        </p:nvSpPr>
        <p:spPr>
          <a:xfrm>
            <a:off x="4214810" y="857232"/>
            <a:ext cx="357482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Древнеславянский</a:t>
            </a:r>
          </a:p>
          <a:p>
            <a:pPr algn="ctr"/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Кириллический </a:t>
            </a:r>
          </a:p>
          <a:p>
            <a:pPr algn="ctr"/>
            <a:r>
              <a:rPr lang="ru-RU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Алфавит в </a:t>
            </a:r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Х веке 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857884" y="4929198"/>
            <a:ext cx="2571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/>
              </a:rPr>
              <a:t>1705-1735 гг.</a:t>
            </a:r>
            <a:endParaRPr lang="ru-RU" sz="3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2043098" cy="6583362"/>
          </a:xfrm>
        </p:spPr>
        <p:txBody>
          <a:bodyPr>
            <a:normAutofit/>
          </a:bodyPr>
          <a:lstStyle/>
          <a:p>
            <a:pPr algn="l"/>
            <a:r>
              <a:rPr lang="ru-RU" sz="2000" dirty="0" smtClean="0">
                <a:latin typeface="+mn-lt"/>
              </a:rPr>
              <a:t>А  Аз</a:t>
            </a:r>
            <a:br>
              <a:rPr lang="ru-RU" sz="2000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>Б  Буки</a:t>
            </a:r>
            <a:br>
              <a:rPr lang="ru-RU" sz="2000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>В  Веди</a:t>
            </a:r>
            <a:br>
              <a:rPr lang="ru-RU" sz="2000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>Г   Глаголь</a:t>
            </a:r>
            <a:br>
              <a:rPr lang="ru-RU" sz="2000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>Д  Добро</a:t>
            </a:r>
            <a:br>
              <a:rPr lang="ru-RU" sz="2000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>     Есть</a:t>
            </a:r>
            <a:br>
              <a:rPr lang="ru-RU" sz="2000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>Ж  Живете</a:t>
            </a:r>
            <a:r>
              <a:rPr lang="ru-RU" sz="2000" dirty="0">
                <a:latin typeface="+mn-lt"/>
              </a:rPr>
              <a:t/>
            </a:r>
            <a:br>
              <a:rPr lang="ru-RU" sz="2000" dirty="0">
                <a:latin typeface="+mn-lt"/>
              </a:rPr>
            </a:br>
            <a:r>
              <a:rPr lang="en-US" sz="2000" dirty="0" smtClean="0">
                <a:latin typeface="+mn-lt"/>
              </a:rPr>
              <a:t>S</a:t>
            </a:r>
            <a:r>
              <a:rPr lang="ru-RU" sz="2000" dirty="0" smtClean="0">
                <a:latin typeface="+mn-lt"/>
              </a:rPr>
              <a:t>   Зело</a:t>
            </a:r>
            <a:br>
              <a:rPr lang="ru-RU" sz="2000" dirty="0" smtClean="0">
                <a:latin typeface="+mn-lt"/>
              </a:rPr>
            </a:br>
            <a:r>
              <a:rPr lang="en-US" sz="2000" dirty="0" smtClean="0">
                <a:latin typeface="+mn-lt"/>
              </a:rPr>
              <a:t>Z</a:t>
            </a:r>
            <a:r>
              <a:rPr lang="ru-RU" sz="2000" dirty="0" smtClean="0">
                <a:latin typeface="+mn-lt"/>
              </a:rPr>
              <a:t>   Земля</a:t>
            </a:r>
            <a:r>
              <a:rPr lang="ru-RU" sz="2000" dirty="0">
                <a:latin typeface="+mn-lt"/>
              </a:rPr>
              <a:t/>
            </a:r>
            <a:br>
              <a:rPr lang="ru-RU" sz="2000" dirty="0">
                <a:latin typeface="+mn-lt"/>
              </a:rPr>
            </a:br>
            <a:r>
              <a:rPr lang="ru-RU" sz="2000" dirty="0" smtClean="0">
                <a:latin typeface="+mn-lt"/>
              </a:rPr>
              <a:t> </a:t>
            </a:r>
            <a:r>
              <a:rPr lang="en-US" sz="2000" dirty="0" smtClean="0">
                <a:latin typeface="+mn-lt"/>
              </a:rPr>
              <a:t>I</a:t>
            </a:r>
            <a:r>
              <a:rPr lang="ru-RU" sz="2000" dirty="0" smtClean="0">
                <a:latin typeface="+mn-lt"/>
              </a:rPr>
              <a:t>   И</a:t>
            </a:r>
            <a:br>
              <a:rPr lang="ru-RU" sz="2000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>Н  Иже</a:t>
            </a:r>
            <a:r>
              <a:rPr lang="ru-RU" sz="2000" dirty="0">
                <a:latin typeface="+mn-lt"/>
              </a:rPr>
              <a:t/>
            </a:r>
            <a:br>
              <a:rPr lang="ru-RU" sz="2000" dirty="0">
                <a:latin typeface="+mn-lt"/>
              </a:rPr>
            </a:br>
            <a:r>
              <a:rPr lang="ru-RU" sz="2000" dirty="0" smtClean="0">
                <a:latin typeface="+mn-lt"/>
              </a:rPr>
              <a:t>К  </a:t>
            </a:r>
            <a:r>
              <a:rPr lang="ru-RU" sz="2000" dirty="0" err="1" smtClean="0">
                <a:latin typeface="+mn-lt"/>
              </a:rPr>
              <a:t>Како</a:t>
            </a: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>Л  Люди</a:t>
            </a:r>
            <a:r>
              <a:rPr lang="ru-RU" sz="2000" dirty="0">
                <a:latin typeface="+mn-lt"/>
              </a:rPr>
              <a:t/>
            </a:r>
            <a:br>
              <a:rPr lang="ru-RU" sz="2000" dirty="0">
                <a:latin typeface="+mn-lt"/>
              </a:rPr>
            </a:br>
            <a:r>
              <a:rPr lang="ru-RU" sz="2000" dirty="0" smtClean="0">
                <a:latin typeface="+mn-lt"/>
              </a:rPr>
              <a:t>М  Мыслете</a:t>
            </a:r>
            <a:br>
              <a:rPr lang="ru-RU" sz="2000" dirty="0" smtClean="0">
                <a:latin typeface="+mn-lt"/>
              </a:rPr>
            </a:br>
            <a:r>
              <a:rPr lang="en-US" sz="2000" dirty="0" smtClean="0">
                <a:latin typeface="+mn-lt"/>
              </a:rPr>
              <a:t>N</a:t>
            </a:r>
            <a:r>
              <a:rPr lang="ru-RU" sz="2000" dirty="0" smtClean="0">
                <a:latin typeface="+mn-lt"/>
              </a:rPr>
              <a:t>  Наш</a:t>
            </a:r>
            <a:r>
              <a:rPr lang="ru-RU" sz="2000" dirty="0">
                <a:latin typeface="+mn-lt"/>
              </a:rPr>
              <a:t/>
            </a:r>
            <a:br>
              <a:rPr lang="ru-RU" sz="2000" dirty="0">
                <a:latin typeface="+mn-lt"/>
              </a:rPr>
            </a:br>
            <a:r>
              <a:rPr lang="ru-RU" sz="2000" dirty="0" smtClean="0">
                <a:latin typeface="+mn-lt"/>
              </a:rPr>
              <a:t>О  Он</a:t>
            </a:r>
            <a:br>
              <a:rPr lang="ru-RU" sz="2000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>П  Покой</a:t>
            </a:r>
            <a:r>
              <a:rPr lang="ru-RU" sz="2000" dirty="0">
                <a:latin typeface="+mn-lt"/>
              </a:rPr>
              <a:t/>
            </a:r>
            <a:br>
              <a:rPr lang="ru-RU" sz="2000" dirty="0">
                <a:latin typeface="+mn-lt"/>
              </a:rPr>
            </a:br>
            <a:r>
              <a:rPr lang="ru-RU" sz="2000" dirty="0" smtClean="0">
                <a:latin typeface="+mn-lt"/>
              </a:rPr>
              <a:t>Р  </a:t>
            </a:r>
            <a:r>
              <a:rPr lang="ru-RU" sz="2000" dirty="0" err="1" smtClean="0">
                <a:latin typeface="+mn-lt"/>
              </a:rPr>
              <a:t>Рцы</a:t>
            </a: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>С  Слово</a:t>
            </a:r>
            <a:r>
              <a:rPr lang="ru-RU" sz="2000" dirty="0">
                <a:latin typeface="+mn-lt"/>
              </a:rPr>
              <a:t/>
            </a:r>
            <a:br>
              <a:rPr lang="ru-RU" sz="2000" dirty="0">
                <a:latin typeface="+mn-lt"/>
              </a:rPr>
            </a:br>
            <a:r>
              <a:rPr lang="ru-RU" sz="2000" dirty="0" smtClean="0">
                <a:latin typeface="+mn-lt"/>
              </a:rPr>
              <a:t>Т  Твердо</a:t>
            </a:r>
            <a:br>
              <a:rPr lang="ru-RU" sz="2000" dirty="0" smtClean="0">
                <a:latin typeface="+mn-lt"/>
              </a:rPr>
            </a:br>
            <a:r>
              <a:rPr lang="ru-RU" sz="1400" dirty="0" smtClean="0">
                <a:latin typeface="+mn-lt"/>
              </a:rPr>
              <a:t>Ѹ  </a:t>
            </a:r>
            <a:r>
              <a:rPr lang="ru-RU" sz="2000" dirty="0" err="1" smtClean="0">
                <a:latin typeface="+mn-lt"/>
              </a:rPr>
              <a:t>Ук</a:t>
            </a:r>
            <a:endParaRPr lang="ru-RU" sz="2000" dirty="0">
              <a:latin typeface="+mn-lt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571612"/>
            <a:ext cx="4191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2500298" y="285728"/>
            <a:ext cx="2643206" cy="6215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000" dirty="0" smtClean="0"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000" dirty="0"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dirty="0" smtClean="0">
                <a:ea typeface="+mj-ea"/>
                <a:cs typeface="+mj-cs"/>
              </a:rPr>
              <a:t>Ф  Ферт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j-ea"/>
                <a:cs typeface="+mj-cs"/>
              </a:rPr>
              <a:t>Х 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j-ea"/>
                <a:cs typeface="+mj-cs"/>
              </a:rPr>
              <a:t>Хер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+mj-ea"/>
              <a:cs typeface="+mj-cs"/>
            </a:endParaRPr>
          </a:p>
          <a:p>
            <a:pPr lvl="0">
              <a:spcBef>
                <a:spcPct val="0"/>
              </a:spcBef>
            </a:pPr>
            <a:r>
              <a:rPr lang="ru-RU" sz="1400" dirty="0" smtClean="0">
                <a:solidFill>
                  <a:srgbClr val="FF0000"/>
                </a:solidFill>
              </a:rPr>
              <a:t>Ѡ  </a:t>
            </a:r>
            <a:r>
              <a:rPr lang="ru-RU" sz="2000" dirty="0" smtClean="0">
                <a:solidFill>
                  <a:srgbClr val="FF0000"/>
                </a:solidFill>
              </a:rPr>
              <a:t>Омега</a:t>
            </a:r>
          </a:p>
          <a:p>
            <a:pPr lvl="0">
              <a:spcBef>
                <a:spcPct val="0"/>
              </a:spcBef>
            </a:pPr>
            <a:r>
              <a:rPr lang="ru-RU" sz="2000" dirty="0" smtClean="0"/>
              <a:t>Ц  </a:t>
            </a:r>
            <a:r>
              <a:rPr lang="ru-RU" sz="2000" dirty="0" err="1" smtClean="0"/>
              <a:t>Цы</a:t>
            </a:r>
            <a:endParaRPr lang="ru-RU" sz="2000" dirty="0" smtClean="0"/>
          </a:p>
          <a:p>
            <a:pPr lvl="0">
              <a:spcBef>
                <a:spcPct val="0"/>
              </a:spcBef>
            </a:pPr>
            <a:r>
              <a:rPr lang="en-US" sz="2000" dirty="0" smtClean="0"/>
              <a:t>Y</a:t>
            </a:r>
            <a:r>
              <a:rPr lang="ru-RU" sz="2000" dirty="0" smtClean="0"/>
              <a:t>  Червь</a:t>
            </a:r>
          </a:p>
          <a:p>
            <a:pPr lvl="0">
              <a:spcBef>
                <a:spcPct val="0"/>
              </a:spcBef>
            </a:pPr>
            <a:r>
              <a:rPr lang="ru-RU" sz="2000" dirty="0" smtClean="0"/>
              <a:t>Ш  Ша</a:t>
            </a:r>
          </a:p>
          <a:p>
            <a:pPr lvl="0">
              <a:spcBef>
                <a:spcPct val="0"/>
              </a:spcBef>
            </a:pPr>
            <a:r>
              <a:rPr lang="ru-RU" sz="2000" dirty="0" smtClean="0"/>
              <a:t>Щ  </a:t>
            </a:r>
            <a:r>
              <a:rPr lang="ru-RU" sz="2000" dirty="0" err="1" smtClean="0"/>
              <a:t>Ща</a:t>
            </a:r>
            <a:endParaRPr lang="ru-RU" sz="2000" dirty="0" smtClean="0"/>
          </a:p>
          <a:p>
            <a:pPr lvl="0">
              <a:spcBef>
                <a:spcPct val="0"/>
              </a:spcBef>
            </a:pPr>
            <a:r>
              <a:rPr lang="ru-RU" sz="2000" dirty="0" smtClean="0"/>
              <a:t>Ъ  Ер</a:t>
            </a:r>
          </a:p>
          <a:p>
            <a:pPr lvl="0">
              <a:spcBef>
                <a:spcPct val="0"/>
              </a:spcBef>
            </a:pPr>
            <a:r>
              <a:rPr lang="ru-RU" sz="2000" dirty="0" smtClean="0"/>
              <a:t>Ы Еры</a:t>
            </a:r>
          </a:p>
          <a:p>
            <a:pPr lvl="0">
              <a:spcBef>
                <a:spcPct val="0"/>
              </a:spcBef>
            </a:pPr>
            <a:r>
              <a:rPr lang="ru-RU" sz="2000" dirty="0" smtClean="0"/>
              <a:t>Ь  </a:t>
            </a:r>
            <a:r>
              <a:rPr lang="ru-RU" sz="2000" dirty="0" err="1" smtClean="0"/>
              <a:t>Ерь</a:t>
            </a:r>
            <a:endParaRPr lang="ru-RU" sz="2000" dirty="0"/>
          </a:p>
          <a:p>
            <a:pPr lvl="0">
              <a:spcBef>
                <a:spcPct val="0"/>
              </a:spcBef>
            </a:pPr>
            <a:r>
              <a:rPr lang="ru-RU" sz="2000" dirty="0" smtClean="0"/>
              <a:t>Ѣ  Ять</a:t>
            </a:r>
          </a:p>
          <a:p>
            <a:pPr lvl="0">
              <a:spcBef>
                <a:spcPct val="0"/>
              </a:spcBef>
            </a:pPr>
            <a:r>
              <a:rPr lang="ru-RU" sz="2000" dirty="0" smtClean="0"/>
              <a:t>Ю  Ю</a:t>
            </a:r>
          </a:p>
          <a:p>
            <a:pPr lvl="0">
              <a:spcBef>
                <a:spcPct val="0"/>
              </a:spcBef>
            </a:pPr>
            <a:r>
              <a:rPr lang="ru-RU" sz="2000" dirty="0" smtClean="0"/>
              <a:t>Я  Я</a:t>
            </a:r>
            <a:endParaRPr lang="ru-RU" sz="2000" dirty="0"/>
          </a:p>
          <a:p>
            <a:pPr lvl="0">
              <a:spcBef>
                <a:spcPct val="0"/>
              </a:spcBef>
            </a:pPr>
            <a:r>
              <a:rPr lang="ru-RU" sz="1400" dirty="0" smtClean="0">
                <a:solidFill>
                  <a:srgbClr val="FF0000"/>
                </a:solidFill>
              </a:rPr>
              <a:t>Ѧ   </a:t>
            </a:r>
            <a:r>
              <a:rPr lang="ru-RU" sz="2000" dirty="0" smtClean="0">
                <a:solidFill>
                  <a:srgbClr val="FF0000"/>
                </a:solidFill>
              </a:rPr>
              <a:t>Юс большой</a:t>
            </a:r>
            <a:endParaRPr lang="ru-RU" sz="1400" dirty="0" smtClean="0">
              <a:solidFill>
                <a:srgbClr val="FF0000"/>
              </a:solidFill>
            </a:endParaRPr>
          </a:p>
          <a:p>
            <a:pPr lvl="0">
              <a:spcBef>
                <a:spcPct val="0"/>
              </a:spcBef>
            </a:pPr>
            <a:r>
              <a:rPr lang="ru-RU" sz="1400" dirty="0" smtClean="0">
                <a:solidFill>
                  <a:srgbClr val="FF0000"/>
                </a:solidFill>
              </a:rPr>
              <a:t>Ѩ  </a:t>
            </a:r>
            <a:r>
              <a:rPr lang="ru-RU" sz="2000" dirty="0" smtClean="0">
                <a:solidFill>
                  <a:srgbClr val="FF0000"/>
                </a:solidFill>
              </a:rPr>
              <a:t>Йотов юс большой</a:t>
            </a:r>
            <a:endParaRPr lang="ru-RU" sz="1400" dirty="0" smtClean="0">
              <a:solidFill>
                <a:srgbClr val="FF0000"/>
              </a:solidFill>
            </a:endParaRPr>
          </a:p>
          <a:p>
            <a:pPr lvl="0">
              <a:spcBef>
                <a:spcPct val="0"/>
              </a:spcBef>
            </a:pPr>
            <a:r>
              <a:rPr lang="ru-RU" sz="1400" dirty="0" smtClean="0"/>
              <a:t>Ѫ  </a:t>
            </a:r>
            <a:r>
              <a:rPr lang="ru-RU" sz="2000" dirty="0" smtClean="0"/>
              <a:t>Юс малый</a:t>
            </a:r>
            <a:endParaRPr lang="ru-RU" sz="1400" dirty="0" smtClean="0"/>
          </a:p>
          <a:p>
            <a:pPr lvl="0">
              <a:spcBef>
                <a:spcPct val="0"/>
              </a:spcBef>
            </a:pPr>
            <a:r>
              <a:rPr lang="ru-RU" sz="1400" dirty="0" smtClean="0">
                <a:solidFill>
                  <a:srgbClr val="FF0000"/>
                </a:solidFill>
              </a:rPr>
              <a:t>Ѭ  </a:t>
            </a:r>
            <a:r>
              <a:rPr lang="ru-RU" sz="2000" dirty="0" smtClean="0">
                <a:solidFill>
                  <a:srgbClr val="FF0000"/>
                </a:solidFill>
              </a:rPr>
              <a:t>Йотов юс малый</a:t>
            </a:r>
            <a:endParaRPr lang="ru-RU" sz="1400" dirty="0" smtClean="0">
              <a:solidFill>
                <a:srgbClr val="FF0000"/>
              </a:solidFill>
            </a:endParaRPr>
          </a:p>
          <a:p>
            <a:pPr lvl="0">
              <a:spcBef>
                <a:spcPct val="0"/>
              </a:spcBef>
            </a:pPr>
            <a:r>
              <a:rPr lang="ru-RU" sz="1400" dirty="0" smtClean="0">
                <a:solidFill>
                  <a:srgbClr val="FF0000"/>
                </a:solidFill>
              </a:rPr>
              <a:t>Ѯ  </a:t>
            </a:r>
            <a:r>
              <a:rPr lang="ru-RU" sz="2000" dirty="0" err="1" smtClean="0">
                <a:solidFill>
                  <a:srgbClr val="FF0000"/>
                </a:solidFill>
              </a:rPr>
              <a:t>Кси</a:t>
            </a:r>
            <a:endParaRPr lang="ru-RU" sz="1400" dirty="0" smtClean="0">
              <a:solidFill>
                <a:srgbClr val="FF0000"/>
              </a:solidFill>
            </a:endParaRPr>
          </a:p>
          <a:p>
            <a:pPr lvl="0">
              <a:spcBef>
                <a:spcPct val="0"/>
              </a:spcBef>
            </a:pPr>
            <a:r>
              <a:rPr lang="ru-RU" sz="1400" dirty="0" smtClean="0">
                <a:solidFill>
                  <a:srgbClr val="FF0000"/>
                </a:solidFill>
              </a:rPr>
              <a:t>Ѱ  </a:t>
            </a:r>
            <a:r>
              <a:rPr lang="ru-RU" sz="2000" dirty="0" smtClean="0">
                <a:solidFill>
                  <a:srgbClr val="FF0000"/>
                </a:solidFill>
              </a:rPr>
              <a:t>Пси</a:t>
            </a:r>
            <a:endParaRPr lang="ru-RU" sz="1400" dirty="0" smtClean="0">
              <a:solidFill>
                <a:srgbClr val="FF0000"/>
              </a:solidFill>
            </a:endParaRPr>
          </a:p>
          <a:p>
            <a:pPr lvl="0">
              <a:spcBef>
                <a:spcPct val="0"/>
              </a:spcBef>
            </a:pPr>
            <a:r>
              <a:rPr lang="ru-RU" sz="2000" dirty="0" smtClean="0"/>
              <a:t>Ѳ Фита</a:t>
            </a:r>
            <a:endParaRPr lang="ru-RU" sz="2000" dirty="0"/>
          </a:p>
          <a:p>
            <a:pPr lvl="0">
              <a:spcBef>
                <a:spcPct val="0"/>
              </a:spcBef>
            </a:pPr>
            <a:r>
              <a:rPr lang="ru-RU" sz="2000" dirty="0" smtClean="0">
                <a:solidFill>
                  <a:srgbClr val="FF0000"/>
                </a:solidFill>
              </a:rPr>
              <a:t>Ѵ  Ижица</a:t>
            </a:r>
          </a:p>
          <a:p>
            <a:pPr>
              <a:spcBef>
                <a:spcPct val="0"/>
              </a:spcBef>
            </a:pPr>
            <a:r>
              <a:rPr lang="ru-RU" sz="1400" dirty="0" smtClean="0">
                <a:solidFill>
                  <a:srgbClr val="FF0000"/>
                </a:solidFill>
              </a:rPr>
              <a:t>Ѿ  </a:t>
            </a:r>
            <a:r>
              <a:rPr lang="ru-RU" sz="2000" dirty="0" smtClean="0">
                <a:solidFill>
                  <a:srgbClr val="FF0000"/>
                </a:solidFill>
              </a:rPr>
              <a:t>От</a:t>
            </a:r>
            <a:endParaRPr lang="en-US" sz="1400" dirty="0" smtClean="0">
              <a:solidFill>
                <a:srgbClr val="FF0000"/>
              </a:solidFill>
            </a:endParaRPr>
          </a:p>
          <a:p>
            <a:pPr lvl="0">
              <a:spcBef>
                <a:spcPct val="0"/>
              </a:spcBef>
            </a:pPr>
            <a:endParaRPr lang="ru-RU" dirty="0" smtClean="0"/>
          </a:p>
          <a:p>
            <a:pPr lvl="0">
              <a:spcBef>
                <a:spcPct val="0"/>
              </a:spcBef>
            </a:pPr>
            <a:r>
              <a:rPr lang="ru-RU" dirty="0" smtClean="0"/>
              <a:t> </a:t>
            </a:r>
            <a:endParaRPr lang="en-US" dirty="0"/>
          </a:p>
        </p:txBody>
      </p:sp>
      <p:sp>
        <p:nvSpPr>
          <p:cNvPr id="36" name="Прямоугольник 35"/>
          <p:cNvSpPr/>
          <p:nvPr/>
        </p:nvSpPr>
        <p:spPr>
          <a:xfrm>
            <a:off x="4214810" y="857232"/>
            <a:ext cx="3733714" cy="206210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Древнеславянский</a:t>
            </a:r>
          </a:p>
          <a:p>
            <a:pPr algn="ctr"/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Кириллический </a:t>
            </a:r>
          </a:p>
          <a:p>
            <a:pPr algn="ctr"/>
            <a:r>
              <a:rPr lang="ru-RU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Алфавит на момент</a:t>
            </a:r>
          </a:p>
          <a:p>
            <a:pPr algn="ctr"/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1705-1735 гг. н. э. 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857884" y="4929198"/>
            <a:ext cx="2571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/>
              </a:rPr>
              <a:t> Х</a:t>
            </a:r>
            <a:r>
              <a:rPr lang="en-US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/>
              </a:rPr>
              <a:t>VIII</a:t>
            </a:r>
            <a:r>
              <a:rPr lang="ru-RU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/>
              </a:rPr>
              <a:t> в.</a:t>
            </a:r>
            <a:endParaRPr lang="ru-RU" sz="3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9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48" presetClass="exit" presetSubtype="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7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7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0"/>
                                        <p:tgtEl>
                                          <p:spTgt spid="7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7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7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7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7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2000"/>
                                        <p:tgtEl>
                                          <p:spTgt spid="7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0"/>
                            </p:stCondLst>
                            <p:childTnLst>
                              <p:par>
                                <p:cTn id="46" presetID="20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47" dur="500" autoRev="1" fill="hold"/>
                                        <p:tgtEl>
                                          <p:spTgt spid="7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8" dur="500" autoRev="1" fill="hold"/>
                                        <p:tgtEl>
                                          <p:spTgt spid="7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9" dur="500" autoRev="1" fill="hold"/>
                                        <p:tgtEl>
                                          <p:spTgt spid="7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2043098" cy="6583362"/>
          </a:xfrm>
        </p:spPr>
        <p:txBody>
          <a:bodyPr>
            <a:normAutofit/>
          </a:bodyPr>
          <a:lstStyle/>
          <a:p>
            <a:pPr algn="l"/>
            <a:r>
              <a:rPr lang="ru-RU" sz="2000" dirty="0">
                <a:latin typeface="+mn-lt"/>
              </a:rPr>
              <a:t>А  Аз</a:t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Б  Буки</a:t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В  Веди</a:t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Г   Глаголь</a:t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Д  Добро</a:t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     Есть</a:t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Ж  Живете</a:t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/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/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 </a:t>
            </a:r>
            <a:r>
              <a:rPr lang="en-US" sz="2000" dirty="0" smtClean="0">
                <a:latin typeface="+mn-lt"/>
              </a:rPr>
              <a:t>I</a:t>
            </a:r>
            <a:r>
              <a:rPr lang="ru-RU" sz="2000" dirty="0" smtClean="0">
                <a:latin typeface="+mn-lt"/>
              </a:rPr>
              <a:t>   И</a:t>
            </a:r>
            <a:r>
              <a:rPr lang="ru-RU" sz="2000" dirty="0">
                <a:latin typeface="+mn-lt"/>
              </a:rPr>
              <a:t/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/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К  </a:t>
            </a:r>
            <a:r>
              <a:rPr lang="ru-RU" sz="2000" dirty="0" err="1">
                <a:latin typeface="+mn-lt"/>
              </a:rPr>
              <a:t>Како</a:t>
            </a:r>
            <a:r>
              <a:rPr lang="ru-RU" sz="2000" dirty="0">
                <a:latin typeface="+mn-lt"/>
              </a:rPr>
              <a:t/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Л  Люди</a:t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М  Мыслете</a:t>
            </a:r>
            <a:br>
              <a:rPr lang="ru-RU" sz="2000" dirty="0">
                <a:latin typeface="+mn-lt"/>
              </a:rPr>
            </a:br>
            <a:r>
              <a:rPr lang="en-US" sz="2000" dirty="0">
                <a:latin typeface="+mn-lt"/>
              </a:rPr>
              <a:t>N</a:t>
            </a:r>
            <a:r>
              <a:rPr lang="ru-RU" sz="2000" dirty="0">
                <a:latin typeface="+mn-lt"/>
              </a:rPr>
              <a:t>  Наш</a:t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О  Он</a:t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П  Покой</a:t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Р  </a:t>
            </a:r>
            <a:r>
              <a:rPr lang="ru-RU" sz="2000" dirty="0" err="1">
                <a:latin typeface="+mn-lt"/>
              </a:rPr>
              <a:t>Рцы</a:t>
            </a:r>
            <a:r>
              <a:rPr lang="ru-RU" sz="2000" dirty="0">
                <a:latin typeface="+mn-lt"/>
              </a:rPr>
              <a:t/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С  Слово</a:t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Т  Твердо</a:t>
            </a:r>
            <a:br>
              <a:rPr lang="ru-RU" sz="2000" dirty="0">
                <a:latin typeface="+mn-lt"/>
              </a:rPr>
            </a:br>
            <a:endParaRPr lang="ru-RU" sz="2000" dirty="0">
              <a:latin typeface="+mn-lt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571612"/>
            <a:ext cx="4191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2500298" y="214290"/>
            <a:ext cx="2643206" cy="6215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000" dirty="0" smtClean="0"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000" dirty="0"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dirty="0" smtClean="0">
                <a:ea typeface="+mj-ea"/>
                <a:cs typeface="+mj-cs"/>
              </a:rPr>
              <a:t>Ф  Ферт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j-ea"/>
                <a:cs typeface="+mj-cs"/>
              </a:rPr>
              <a:t>Х 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j-ea"/>
                <a:cs typeface="+mj-cs"/>
              </a:rPr>
              <a:t>Хер</a:t>
            </a:r>
            <a:endParaRPr lang="ru-RU" sz="2000" dirty="0"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000" dirty="0" smtClean="0"/>
          </a:p>
          <a:p>
            <a:pPr lvl="0">
              <a:spcBef>
                <a:spcPct val="0"/>
              </a:spcBef>
            </a:pPr>
            <a:r>
              <a:rPr lang="ru-RU" sz="2000" dirty="0" smtClean="0"/>
              <a:t>Ц  </a:t>
            </a:r>
            <a:r>
              <a:rPr lang="ru-RU" sz="2000" dirty="0" err="1" smtClean="0"/>
              <a:t>Цы</a:t>
            </a:r>
            <a:endParaRPr lang="ru-RU" sz="2000" dirty="0" smtClean="0"/>
          </a:p>
          <a:p>
            <a:pPr lvl="0">
              <a:spcBef>
                <a:spcPct val="0"/>
              </a:spcBef>
            </a:pPr>
            <a:r>
              <a:rPr lang="en-US" sz="2000" dirty="0" smtClean="0"/>
              <a:t>Y</a:t>
            </a:r>
            <a:r>
              <a:rPr lang="ru-RU" sz="2000" dirty="0" smtClean="0"/>
              <a:t>  Червь</a:t>
            </a:r>
          </a:p>
          <a:p>
            <a:pPr lvl="0">
              <a:spcBef>
                <a:spcPct val="0"/>
              </a:spcBef>
            </a:pPr>
            <a:r>
              <a:rPr lang="ru-RU" sz="2000" dirty="0" smtClean="0"/>
              <a:t>Ш  Ша</a:t>
            </a:r>
          </a:p>
          <a:p>
            <a:pPr lvl="0">
              <a:spcBef>
                <a:spcPct val="0"/>
              </a:spcBef>
            </a:pPr>
            <a:r>
              <a:rPr lang="ru-RU" sz="2000" dirty="0" smtClean="0"/>
              <a:t>Щ  </a:t>
            </a:r>
            <a:r>
              <a:rPr lang="ru-RU" sz="2000" dirty="0" err="1" smtClean="0"/>
              <a:t>Ща</a:t>
            </a:r>
            <a:endParaRPr lang="ru-RU" sz="2000" dirty="0" smtClean="0"/>
          </a:p>
          <a:p>
            <a:pPr lvl="0">
              <a:spcBef>
                <a:spcPct val="0"/>
              </a:spcBef>
            </a:pPr>
            <a:r>
              <a:rPr lang="ru-RU" sz="2000" dirty="0" smtClean="0"/>
              <a:t>Ъ  Ер</a:t>
            </a:r>
          </a:p>
          <a:p>
            <a:pPr lvl="0">
              <a:spcBef>
                <a:spcPct val="0"/>
              </a:spcBef>
            </a:pPr>
            <a:r>
              <a:rPr lang="ru-RU" sz="2000" dirty="0" smtClean="0"/>
              <a:t>Ы Еры</a:t>
            </a:r>
          </a:p>
          <a:p>
            <a:pPr lvl="0">
              <a:spcBef>
                <a:spcPct val="0"/>
              </a:spcBef>
            </a:pPr>
            <a:r>
              <a:rPr lang="ru-RU" sz="2000" dirty="0" smtClean="0"/>
              <a:t>Ь  </a:t>
            </a:r>
            <a:r>
              <a:rPr lang="ru-RU" sz="2000" dirty="0" err="1" smtClean="0"/>
              <a:t>Ерь</a:t>
            </a:r>
            <a:endParaRPr lang="ru-RU" sz="2000" dirty="0"/>
          </a:p>
          <a:p>
            <a:pPr lvl="0">
              <a:spcBef>
                <a:spcPct val="0"/>
              </a:spcBef>
            </a:pPr>
            <a:r>
              <a:rPr lang="ru-RU" sz="2000" dirty="0" smtClean="0"/>
              <a:t>Ѣ  Ять</a:t>
            </a:r>
          </a:p>
          <a:p>
            <a:pPr lvl="0">
              <a:spcBef>
                <a:spcPct val="0"/>
              </a:spcBef>
            </a:pPr>
            <a:r>
              <a:rPr lang="ru-RU" sz="2000" dirty="0" smtClean="0"/>
              <a:t>Ю  Ю</a:t>
            </a:r>
          </a:p>
          <a:p>
            <a:pPr lvl="0">
              <a:spcBef>
                <a:spcPct val="0"/>
              </a:spcBef>
            </a:pPr>
            <a:r>
              <a:rPr lang="ru-RU" sz="2000" dirty="0" smtClean="0"/>
              <a:t>Я  </a:t>
            </a:r>
            <a:r>
              <a:rPr lang="ru-RU" sz="2000" dirty="0" smtClean="0"/>
              <a:t>Я</a:t>
            </a:r>
          </a:p>
          <a:p>
            <a:pPr lvl="0">
              <a:spcBef>
                <a:spcPct val="0"/>
              </a:spcBef>
            </a:pPr>
            <a:endParaRPr lang="ru-RU" sz="2000" dirty="0" smtClean="0"/>
          </a:p>
          <a:p>
            <a:pPr lvl="0">
              <a:spcBef>
                <a:spcPct val="0"/>
              </a:spcBef>
            </a:pPr>
            <a:endParaRPr lang="ru-RU" sz="2000" dirty="0"/>
          </a:p>
          <a:p>
            <a:pPr lvl="0">
              <a:spcBef>
                <a:spcPct val="0"/>
              </a:spcBef>
            </a:pPr>
            <a:r>
              <a:rPr lang="ru-RU" sz="1400" dirty="0" smtClean="0"/>
              <a:t>Ѫ  </a:t>
            </a:r>
            <a:r>
              <a:rPr lang="ru-RU" sz="2000" dirty="0" smtClean="0"/>
              <a:t>Юс </a:t>
            </a:r>
            <a:r>
              <a:rPr lang="ru-RU" sz="2000" dirty="0" smtClean="0"/>
              <a:t>малый</a:t>
            </a:r>
          </a:p>
          <a:p>
            <a:pPr lvl="0">
              <a:spcBef>
                <a:spcPct val="0"/>
              </a:spcBef>
            </a:pPr>
            <a:endParaRPr lang="ru-RU" sz="2000" dirty="0" smtClean="0"/>
          </a:p>
          <a:p>
            <a:pPr lvl="0">
              <a:spcBef>
                <a:spcPct val="0"/>
              </a:spcBef>
            </a:pPr>
            <a:endParaRPr lang="ru-RU" sz="2000" dirty="0" smtClean="0"/>
          </a:p>
          <a:p>
            <a:pPr lvl="0">
              <a:spcBef>
                <a:spcPct val="0"/>
              </a:spcBef>
            </a:pPr>
            <a:endParaRPr lang="ru-RU" sz="1400" dirty="0" smtClean="0"/>
          </a:p>
          <a:p>
            <a:pPr lvl="0">
              <a:spcBef>
                <a:spcPct val="0"/>
              </a:spcBef>
            </a:pPr>
            <a:r>
              <a:rPr lang="ru-RU" sz="2000" dirty="0" smtClean="0"/>
              <a:t>Ѳ </a:t>
            </a:r>
            <a:r>
              <a:rPr lang="ru-RU" sz="2000" dirty="0" smtClean="0"/>
              <a:t>Фита</a:t>
            </a:r>
            <a:endParaRPr lang="ru-RU" sz="2000" dirty="0"/>
          </a:p>
          <a:p>
            <a:pPr lvl="0">
              <a:spcBef>
                <a:spcPct val="0"/>
              </a:spcBef>
            </a:pPr>
            <a:r>
              <a:rPr lang="ru-RU" sz="2000" dirty="0" smtClean="0"/>
              <a:t>Ѵ  Ижица</a:t>
            </a:r>
          </a:p>
          <a:p>
            <a:pPr>
              <a:spcBef>
                <a:spcPct val="0"/>
              </a:spcBef>
            </a:pPr>
            <a:endParaRPr lang="en-US" sz="1400" dirty="0" smtClean="0"/>
          </a:p>
          <a:p>
            <a:pPr lvl="0">
              <a:spcBef>
                <a:spcPct val="0"/>
              </a:spcBef>
            </a:pPr>
            <a:endParaRPr lang="ru-RU" dirty="0" smtClean="0"/>
          </a:p>
          <a:p>
            <a:pPr lvl="0">
              <a:spcBef>
                <a:spcPct val="0"/>
              </a:spcBef>
            </a:pPr>
            <a:r>
              <a:rPr lang="ru-RU" dirty="0" smtClean="0"/>
              <a:t> </a:t>
            </a:r>
            <a:endParaRPr lang="en-US" dirty="0"/>
          </a:p>
        </p:txBody>
      </p:sp>
      <p:sp>
        <p:nvSpPr>
          <p:cNvPr id="36" name="Прямоугольник 35"/>
          <p:cNvSpPr/>
          <p:nvPr/>
        </p:nvSpPr>
        <p:spPr>
          <a:xfrm>
            <a:off x="4214810" y="857232"/>
            <a:ext cx="390684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Древнеславянский</a:t>
            </a:r>
          </a:p>
          <a:p>
            <a:pPr algn="ctr"/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Кириллический </a:t>
            </a:r>
          </a:p>
          <a:p>
            <a:pPr algn="ctr"/>
            <a:r>
              <a:rPr lang="ru-RU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Алфавит</a:t>
            </a:r>
            <a:r>
              <a:rPr lang="en-US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ru-RU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в </a:t>
            </a:r>
            <a:r>
              <a:rPr lang="en-US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XVIII </a:t>
            </a:r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веке 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857884" y="4929198"/>
            <a:ext cx="2571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/>
              </a:rPr>
              <a:t> 1917 г.</a:t>
            </a:r>
            <a:endParaRPr lang="ru-RU" sz="3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8596" y="6143644"/>
            <a:ext cx="10715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rgbClr val="FF0000"/>
                </a:solidFill>
                <a:latin typeface="+mn-lt"/>
              </a:rPr>
              <a:t>Ѹ  </a:t>
            </a:r>
            <a:r>
              <a:rPr lang="ru-RU" sz="2000" dirty="0" err="1" smtClean="0">
                <a:solidFill>
                  <a:srgbClr val="FF0000"/>
                </a:solidFill>
                <a:latin typeface="+mn-lt"/>
              </a:rPr>
              <a:t>Ук</a:t>
            </a:r>
            <a:endParaRPr lang="ru-RU" sz="2000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28596" y="6143644"/>
            <a:ext cx="5341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У  У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28596" y="2214554"/>
            <a:ext cx="98834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+mn-lt"/>
              </a:rPr>
              <a:t>S</a:t>
            </a:r>
            <a:r>
              <a:rPr lang="ru-RU" sz="2000" dirty="0" smtClean="0">
                <a:solidFill>
                  <a:srgbClr val="FF0000"/>
                </a:solidFill>
                <a:latin typeface="+mn-lt"/>
              </a:rPr>
              <a:t>   Зело</a:t>
            </a:r>
            <a:endParaRPr lang="ru-RU" sz="2000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28596" y="2500306"/>
            <a:ext cx="11530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+mn-lt"/>
              </a:rPr>
              <a:t>Z</a:t>
            </a:r>
            <a:r>
              <a:rPr lang="ru-RU" sz="2000" dirty="0" smtClean="0">
                <a:solidFill>
                  <a:srgbClr val="FF0000"/>
                </a:solidFill>
                <a:latin typeface="+mn-lt"/>
              </a:rPr>
              <a:t>   Земля</a:t>
            </a:r>
            <a:endParaRPr lang="ru-RU" sz="2000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644098" y="2571744"/>
            <a:ext cx="6429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FF0000"/>
                </a:solidFill>
              </a:rPr>
              <a:t>Э  Э</a:t>
            </a:r>
            <a:endParaRPr lang="ru-RU" sz="2000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714744" y="3357562"/>
            <a:ext cx="6429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FF0000"/>
                </a:solidFill>
              </a:rPr>
              <a:t>Э  Э</a:t>
            </a:r>
            <a:endParaRPr lang="ru-RU" sz="2000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28596" y="3071810"/>
            <a:ext cx="9270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rgbClr val="FF0000"/>
                </a:solidFill>
                <a:latin typeface="+mn-lt"/>
              </a:rPr>
              <a:t>Н  Иже</a:t>
            </a:r>
            <a:endParaRPr lang="ru-RU" sz="2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49" presetClass="exit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49" presetClass="entr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2" presetClass="exit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500"/>
                            </p:stCondLst>
                            <p:childTnLst>
                              <p:par>
                                <p:cTn id="38" presetID="29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500"/>
                            </p:stCondLst>
                            <p:childTnLst>
                              <p:par>
                                <p:cTn id="44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47 -0.00231 L -0.64844 0.11458 " pathEditMode="relative" rAng="0" ptsTypes="AA">
                                      <p:cBhvr>
                                        <p:cTn id="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3" y="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500"/>
                            </p:stCondLst>
                            <p:childTnLst>
                              <p:par>
                                <p:cTn id="4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05255 " pathEditMode="relative" ptsTypes="AA">
                                      <p:cBhvr>
                                        <p:cTn id="48" dur="2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05255 " pathEditMode="relative" ptsTypes="AA">
                                      <p:cBhvr>
                                        <p:cTn id="50" dur="2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6500"/>
                            </p:stCondLst>
                            <p:childTnLst>
                              <p:par>
                                <p:cTn id="52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33333E-6 L -0.11389 0.01042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" y="5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4" grpId="0"/>
      <p:bldP spid="15" grpId="0"/>
      <p:bldP spid="15" grpId="1"/>
      <p:bldP spid="16" grpId="0"/>
      <p:bldP spid="16" grpId="1"/>
      <p:bldP spid="17" grpId="0"/>
      <p:bldP spid="18" grpId="0"/>
      <p:bldP spid="18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2043098" cy="6583362"/>
          </a:xfrm>
        </p:spPr>
        <p:txBody>
          <a:bodyPr>
            <a:normAutofit/>
          </a:bodyPr>
          <a:lstStyle/>
          <a:p>
            <a:pPr algn="l"/>
            <a:r>
              <a:rPr lang="ru-RU" sz="2000" dirty="0">
                <a:latin typeface="+mn-lt"/>
              </a:rPr>
              <a:t>А  Аз</a:t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Б  Буки</a:t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В  Веди</a:t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Г   Глаголь</a:t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Д  Добро</a:t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     Есть</a:t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Ж  Живете</a:t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/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/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/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/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К  </a:t>
            </a:r>
            <a:r>
              <a:rPr lang="ru-RU" sz="2000" dirty="0" err="1">
                <a:latin typeface="+mn-lt"/>
              </a:rPr>
              <a:t>Како</a:t>
            </a:r>
            <a:r>
              <a:rPr lang="ru-RU" sz="2000" dirty="0">
                <a:latin typeface="+mn-lt"/>
              </a:rPr>
              <a:t/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Л  Люди</a:t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М  Мыслете</a:t>
            </a:r>
            <a:br>
              <a:rPr lang="ru-RU" sz="2000" dirty="0">
                <a:latin typeface="+mn-lt"/>
              </a:rPr>
            </a:br>
            <a:r>
              <a:rPr lang="en-US" sz="2000" dirty="0">
                <a:latin typeface="+mn-lt"/>
              </a:rPr>
              <a:t>N</a:t>
            </a:r>
            <a:r>
              <a:rPr lang="ru-RU" sz="2000" dirty="0">
                <a:latin typeface="+mn-lt"/>
              </a:rPr>
              <a:t>  Наш</a:t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О  Он</a:t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П  Покой</a:t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Р  </a:t>
            </a:r>
            <a:r>
              <a:rPr lang="ru-RU" sz="2000" dirty="0" err="1">
                <a:latin typeface="+mn-lt"/>
              </a:rPr>
              <a:t>Рцы</a:t>
            </a:r>
            <a:r>
              <a:rPr lang="ru-RU" sz="2000" dirty="0">
                <a:latin typeface="+mn-lt"/>
              </a:rPr>
              <a:t/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С  Слово</a:t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Т  Твердо</a:t>
            </a:r>
            <a:br>
              <a:rPr lang="ru-RU" sz="2000" dirty="0">
                <a:latin typeface="+mn-lt"/>
              </a:rPr>
            </a:br>
            <a:endParaRPr lang="ru-RU" sz="2000" dirty="0">
              <a:latin typeface="+mn-lt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571612"/>
            <a:ext cx="4191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2500298" y="0"/>
            <a:ext cx="2643206" cy="6215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000" dirty="0" smtClean="0"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000" dirty="0"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dirty="0" smtClean="0">
                <a:ea typeface="+mj-ea"/>
                <a:cs typeface="+mj-cs"/>
              </a:rPr>
              <a:t>Ф  Ферт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j-ea"/>
                <a:cs typeface="+mj-cs"/>
              </a:rPr>
              <a:t>Х 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j-ea"/>
                <a:cs typeface="+mj-cs"/>
              </a:rPr>
              <a:t>Хер</a:t>
            </a:r>
            <a:endParaRPr lang="ru-RU" sz="2000" dirty="0"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000" dirty="0" smtClean="0"/>
          </a:p>
          <a:p>
            <a:pPr lvl="0">
              <a:spcBef>
                <a:spcPct val="0"/>
              </a:spcBef>
            </a:pPr>
            <a:r>
              <a:rPr lang="ru-RU" sz="2000" dirty="0" smtClean="0"/>
              <a:t>Ц  </a:t>
            </a:r>
            <a:r>
              <a:rPr lang="ru-RU" sz="2000" dirty="0" err="1" smtClean="0"/>
              <a:t>Цы</a:t>
            </a:r>
            <a:endParaRPr lang="ru-RU" sz="2000" dirty="0" smtClean="0"/>
          </a:p>
          <a:p>
            <a:pPr lvl="0">
              <a:spcBef>
                <a:spcPct val="0"/>
              </a:spcBef>
            </a:pPr>
            <a:r>
              <a:rPr lang="en-US" sz="2000" dirty="0" smtClean="0"/>
              <a:t>Y</a:t>
            </a:r>
            <a:r>
              <a:rPr lang="ru-RU" sz="2000" dirty="0" smtClean="0"/>
              <a:t>  Червь</a:t>
            </a:r>
          </a:p>
          <a:p>
            <a:pPr lvl="0">
              <a:spcBef>
                <a:spcPct val="0"/>
              </a:spcBef>
            </a:pPr>
            <a:r>
              <a:rPr lang="ru-RU" sz="2000" dirty="0" smtClean="0"/>
              <a:t>Ш  Ша</a:t>
            </a:r>
          </a:p>
          <a:p>
            <a:pPr lvl="0">
              <a:spcBef>
                <a:spcPct val="0"/>
              </a:spcBef>
            </a:pPr>
            <a:r>
              <a:rPr lang="ru-RU" sz="2000" dirty="0" smtClean="0"/>
              <a:t>Щ  </a:t>
            </a:r>
            <a:r>
              <a:rPr lang="ru-RU" sz="2000" dirty="0" err="1" smtClean="0"/>
              <a:t>Ща</a:t>
            </a:r>
            <a:endParaRPr lang="ru-RU" sz="2000" dirty="0" smtClean="0"/>
          </a:p>
          <a:p>
            <a:pPr lvl="0">
              <a:spcBef>
                <a:spcPct val="0"/>
              </a:spcBef>
            </a:pPr>
            <a:r>
              <a:rPr lang="ru-RU" sz="2000" dirty="0" smtClean="0"/>
              <a:t>Ъ  Ер</a:t>
            </a:r>
          </a:p>
          <a:p>
            <a:pPr lvl="0">
              <a:spcBef>
                <a:spcPct val="0"/>
              </a:spcBef>
            </a:pPr>
            <a:r>
              <a:rPr lang="ru-RU" sz="2000" dirty="0" smtClean="0"/>
              <a:t>Ы Еры</a:t>
            </a:r>
          </a:p>
          <a:p>
            <a:pPr lvl="0">
              <a:spcBef>
                <a:spcPct val="0"/>
              </a:spcBef>
            </a:pPr>
            <a:r>
              <a:rPr lang="ru-RU" sz="2000" dirty="0" smtClean="0"/>
              <a:t>Ь  </a:t>
            </a:r>
            <a:r>
              <a:rPr lang="ru-RU" sz="2000" dirty="0" err="1" smtClean="0"/>
              <a:t>Ерь</a:t>
            </a:r>
            <a:endParaRPr lang="ru-RU" sz="2000" dirty="0"/>
          </a:p>
          <a:p>
            <a:pPr lvl="0">
              <a:spcBef>
                <a:spcPct val="0"/>
              </a:spcBef>
            </a:pPr>
            <a:r>
              <a:rPr lang="ru-RU" sz="2000" dirty="0" smtClean="0">
                <a:solidFill>
                  <a:srgbClr val="FF0000"/>
                </a:solidFill>
              </a:rPr>
              <a:t>Ѣ  Ять</a:t>
            </a:r>
          </a:p>
          <a:p>
            <a:pPr lvl="0">
              <a:spcBef>
                <a:spcPct val="0"/>
              </a:spcBef>
            </a:pPr>
            <a:endParaRPr lang="ru-RU" sz="2000" dirty="0" smtClean="0"/>
          </a:p>
          <a:p>
            <a:pPr lvl="0">
              <a:spcBef>
                <a:spcPct val="0"/>
              </a:spcBef>
            </a:pPr>
            <a:r>
              <a:rPr lang="ru-RU" sz="2000" dirty="0" smtClean="0"/>
              <a:t>Ю  Ю</a:t>
            </a:r>
          </a:p>
          <a:p>
            <a:pPr lvl="0">
              <a:spcBef>
                <a:spcPct val="0"/>
              </a:spcBef>
            </a:pPr>
            <a:r>
              <a:rPr lang="ru-RU" sz="2000" dirty="0" smtClean="0"/>
              <a:t>Я  Я</a:t>
            </a:r>
            <a:endParaRPr lang="ru-RU" sz="2000" dirty="0"/>
          </a:p>
          <a:p>
            <a:pPr lvl="0">
              <a:spcBef>
                <a:spcPct val="0"/>
              </a:spcBef>
            </a:pPr>
            <a:endParaRPr lang="ru-RU" sz="1400" dirty="0" smtClean="0"/>
          </a:p>
          <a:p>
            <a:pPr lvl="0">
              <a:spcBef>
                <a:spcPct val="0"/>
              </a:spcBef>
            </a:pPr>
            <a:r>
              <a:rPr lang="ru-RU" sz="1400" dirty="0" smtClean="0">
                <a:solidFill>
                  <a:srgbClr val="FF0000"/>
                </a:solidFill>
              </a:rPr>
              <a:t>Ѫ  </a:t>
            </a:r>
            <a:r>
              <a:rPr lang="ru-RU" sz="2000" dirty="0" smtClean="0">
                <a:solidFill>
                  <a:srgbClr val="FF0000"/>
                </a:solidFill>
              </a:rPr>
              <a:t>Юс малый</a:t>
            </a:r>
            <a:endParaRPr lang="ru-RU" sz="1400" dirty="0" smtClean="0">
              <a:solidFill>
                <a:srgbClr val="FF0000"/>
              </a:solidFill>
            </a:endParaRPr>
          </a:p>
          <a:p>
            <a:pPr lvl="0">
              <a:spcBef>
                <a:spcPct val="0"/>
              </a:spcBef>
            </a:pPr>
            <a:endParaRPr lang="ru-RU" sz="1400" dirty="0" smtClean="0">
              <a:solidFill>
                <a:srgbClr val="FF0000"/>
              </a:solidFill>
            </a:endParaRPr>
          </a:p>
          <a:p>
            <a:pPr lvl="0">
              <a:spcBef>
                <a:spcPct val="0"/>
              </a:spcBef>
            </a:pPr>
            <a:endParaRPr lang="ru-RU" sz="1400" dirty="0" smtClean="0">
              <a:solidFill>
                <a:srgbClr val="FF0000"/>
              </a:solidFill>
            </a:endParaRPr>
          </a:p>
          <a:p>
            <a:pPr lvl="0">
              <a:spcBef>
                <a:spcPct val="0"/>
              </a:spcBef>
            </a:pPr>
            <a:endParaRPr lang="ru-RU" sz="1400" dirty="0" smtClean="0">
              <a:solidFill>
                <a:srgbClr val="FF0000"/>
              </a:solidFill>
            </a:endParaRPr>
          </a:p>
          <a:p>
            <a:pPr lvl="0">
              <a:spcBef>
                <a:spcPct val="0"/>
              </a:spcBef>
            </a:pPr>
            <a:r>
              <a:rPr lang="ru-RU" sz="2000" dirty="0" smtClean="0">
                <a:solidFill>
                  <a:srgbClr val="FF0000"/>
                </a:solidFill>
              </a:rPr>
              <a:t>Ѳ Фита</a:t>
            </a:r>
            <a:endParaRPr lang="ru-RU" sz="2000" dirty="0">
              <a:solidFill>
                <a:srgbClr val="FF0000"/>
              </a:solidFill>
            </a:endParaRPr>
          </a:p>
          <a:p>
            <a:pPr lvl="0">
              <a:spcBef>
                <a:spcPct val="0"/>
              </a:spcBef>
            </a:pPr>
            <a:r>
              <a:rPr lang="ru-RU" sz="2000" dirty="0" smtClean="0">
                <a:solidFill>
                  <a:srgbClr val="FF0000"/>
                </a:solidFill>
              </a:rPr>
              <a:t>Ѵ  Ижица</a:t>
            </a:r>
          </a:p>
          <a:p>
            <a:pPr>
              <a:spcBef>
                <a:spcPct val="0"/>
              </a:spcBef>
            </a:pPr>
            <a:endParaRPr lang="en-US" sz="1400" dirty="0" smtClean="0"/>
          </a:p>
          <a:p>
            <a:pPr lvl="0">
              <a:spcBef>
                <a:spcPct val="0"/>
              </a:spcBef>
            </a:pPr>
            <a:endParaRPr lang="ru-RU" dirty="0" smtClean="0"/>
          </a:p>
          <a:p>
            <a:pPr lvl="0">
              <a:spcBef>
                <a:spcPct val="0"/>
              </a:spcBef>
            </a:pPr>
            <a:r>
              <a:rPr lang="ru-RU" dirty="0" smtClean="0"/>
              <a:t> </a:t>
            </a:r>
            <a:endParaRPr lang="en-US" dirty="0"/>
          </a:p>
        </p:txBody>
      </p:sp>
      <p:sp>
        <p:nvSpPr>
          <p:cNvPr id="36" name="Прямоугольник 35"/>
          <p:cNvSpPr/>
          <p:nvPr/>
        </p:nvSpPr>
        <p:spPr>
          <a:xfrm>
            <a:off x="4214810" y="857232"/>
            <a:ext cx="357482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Древнеславянский</a:t>
            </a:r>
          </a:p>
          <a:p>
            <a:pPr algn="ctr"/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Кириллический </a:t>
            </a:r>
          </a:p>
          <a:p>
            <a:pPr algn="ctr"/>
            <a:r>
              <a:rPr lang="ru-RU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Алфавит</a:t>
            </a:r>
            <a:r>
              <a:rPr lang="en-US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ru-RU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в 1917</a:t>
            </a:r>
            <a:r>
              <a:rPr lang="en-US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г. 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929322" y="4929198"/>
            <a:ext cx="2571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/>
              </a:rPr>
              <a:t>ХХ век</a:t>
            </a:r>
            <a:endParaRPr lang="ru-RU" sz="3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28596" y="6143644"/>
            <a:ext cx="5341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У  У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428596" y="2500306"/>
            <a:ext cx="11530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+mn-lt"/>
              </a:rPr>
              <a:t>Z</a:t>
            </a:r>
            <a:r>
              <a:rPr lang="ru-RU" sz="2000" dirty="0" smtClean="0">
                <a:latin typeface="+mn-lt"/>
              </a:rPr>
              <a:t>   Земля</a:t>
            </a:r>
            <a:endParaRPr lang="ru-RU" sz="2000" dirty="0"/>
          </a:p>
        </p:txBody>
      </p:sp>
      <p:sp>
        <p:nvSpPr>
          <p:cNvPr id="17" name="TextBox 16"/>
          <p:cNvSpPr txBox="1"/>
          <p:nvPr/>
        </p:nvSpPr>
        <p:spPr>
          <a:xfrm>
            <a:off x="2500298" y="3357562"/>
            <a:ext cx="6429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Э  Э</a:t>
            </a:r>
            <a:endParaRPr lang="ru-RU" sz="2000" dirty="0"/>
          </a:p>
        </p:txBody>
      </p:sp>
      <p:sp>
        <p:nvSpPr>
          <p:cNvPr id="18" name="TextBox 17"/>
          <p:cNvSpPr txBox="1"/>
          <p:nvPr/>
        </p:nvSpPr>
        <p:spPr>
          <a:xfrm>
            <a:off x="428596" y="3071810"/>
            <a:ext cx="9270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latin typeface="+mn-lt"/>
              </a:rPr>
              <a:t>Н  Иже</a:t>
            </a:r>
            <a:endParaRPr lang="ru-RU" sz="2000" dirty="0"/>
          </a:p>
        </p:txBody>
      </p:sp>
      <p:sp>
        <p:nvSpPr>
          <p:cNvPr id="19" name="TextBox 18"/>
          <p:cNvSpPr txBox="1"/>
          <p:nvPr/>
        </p:nvSpPr>
        <p:spPr>
          <a:xfrm>
            <a:off x="428596" y="2786058"/>
            <a:ext cx="6447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000" dirty="0" smtClean="0">
                <a:solidFill>
                  <a:srgbClr val="FF0000"/>
                </a:solidFill>
                <a:latin typeface="+mn-lt"/>
              </a:rPr>
              <a:t>I</a:t>
            </a:r>
            <a:r>
              <a:rPr lang="ru-RU" sz="2000" dirty="0" smtClean="0">
                <a:solidFill>
                  <a:srgbClr val="FF0000"/>
                </a:solidFill>
                <a:latin typeface="+mn-lt"/>
              </a:rPr>
              <a:t>   И</a:t>
            </a:r>
            <a:endParaRPr lang="ru-RU" sz="2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decel="100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decel="100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7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7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4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to="3.89" calcmode="lin" valueType="num">
                                      <p:cBhvr override="childStyle">
                                        <p:cTn id="34" dur="2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000"/>
                            </p:stCondLst>
                            <p:childTnLst>
                              <p:par>
                                <p:cTn id="36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2043098" cy="6583362"/>
          </a:xfrm>
        </p:spPr>
        <p:txBody>
          <a:bodyPr>
            <a:normAutofit/>
          </a:bodyPr>
          <a:lstStyle/>
          <a:p>
            <a:pPr algn="l"/>
            <a:r>
              <a:rPr lang="ru-RU" sz="2000" dirty="0">
                <a:latin typeface="+mn-lt"/>
              </a:rPr>
              <a:t>А  Аз</a:t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Б  Буки</a:t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В  Веди</a:t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Г   Глаголь</a:t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Д  Добро</a:t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     Есть</a:t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/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/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/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/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/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К  </a:t>
            </a:r>
            <a:r>
              <a:rPr lang="ru-RU" sz="2000" dirty="0" err="1">
                <a:latin typeface="+mn-lt"/>
              </a:rPr>
              <a:t>Како</a:t>
            </a:r>
            <a:r>
              <a:rPr lang="ru-RU" sz="2000" dirty="0">
                <a:latin typeface="+mn-lt"/>
              </a:rPr>
              <a:t/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Л  Люди</a:t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М  Мыслете</a:t>
            </a:r>
            <a:br>
              <a:rPr lang="ru-RU" sz="2000" dirty="0">
                <a:latin typeface="+mn-lt"/>
              </a:rPr>
            </a:br>
            <a:r>
              <a:rPr lang="en-US" sz="2000" dirty="0">
                <a:latin typeface="+mn-lt"/>
              </a:rPr>
              <a:t>N</a:t>
            </a:r>
            <a:r>
              <a:rPr lang="ru-RU" sz="2000" dirty="0">
                <a:latin typeface="+mn-lt"/>
              </a:rPr>
              <a:t>  Наш</a:t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О  Он</a:t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П  Покой</a:t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Р  </a:t>
            </a:r>
            <a:r>
              <a:rPr lang="ru-RU" sz="2000" dirty="0" err="1">
                <a:latin typeface="+mn-lt"/>
              </a:rPr>
              <a:t>Рцы</a:t>
            </a:r>
            <a:r>
              <a:rPr lang="ru-RU" sz="2000" dirty="0">
                <a:latin typeface="+mn-lt"/>
              </a:rPr>
              <a:t/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С  Слово</a:t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Т  Твердо</a:t>
            </a:r>
            <a:br>
              <a:rPr lang="ru-RU" sz="2000" dirty="0">
                <a:latin typeface="+mn-lt"/>
              </a:rPr>
            </a:br>
            <a:endParaRPr lang="ru-RU" sz="2000" dirty="0">
              <a:latin typeface="+mn-lt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571612"/>
            <a:ext cx="4191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2500298" y="0"/>
            <a:ext cx="2643206" cy="6215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000" dirty="0" smtClean="0"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000" dirty="0"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dirty="0" smtClean="0">
                <a:ea typeface="+mj-ea"/>
                <a:cs typeface="+mj-cs"/>
              </a:rPr>
              <a:t>Ф  Ферт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j-ea"/>
                <a:cs typeface="+mj-cs"/>
              </a:rPr>
              <a:t>Х 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j-ea"/>
                <a:cs typeface="+mj-cs"/>
              </a:rPr>
              <a:t>Хер</a:t>
            </a:r>
            <a:endParaRPr lang="ru-RU" sz="2000" dirty="0"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000" dirty="0" smtClean="0"/>
          </a:p>
          <a:p>
            <a:pPr lvl="0">
              <a:spcBef>
                <a:spcPct val="0"/>
              </a:spcBef>
            </a:pPr>
            <a:r>
              <a:rPr lang="ru-RU" sz="2000" dirty="0" smtClean="0"/>
              <a:t>Ц  </a:t>
            </a:r>
            <a:r>
              <a:rPr lang="ru-RU" sz="2000" dirty="0" err="1" smtClean="0"/>
              <a:t>Цы</a:t>
            </a:r>
            <a:endParaRPr lang="ru-RU" sz="2000" dirty="0" smtClean="0"/>
          </a:p>
          <a:p>
            <a:pPr lvl="0">
              <a:spcBef>
                <a:spcPct val="0"/>
              </a:spcBef>
            </a:pPr>
            <a:r>
              <a:rPr lang="en-US" sz="2000" dirty="0" smtClean="0"/>
              <a:t>Y</a:t>
            </a:r>
            <a:r>
              <a:rPr lang="ru-RU" sz="2000" dirty="0" smtClean="0"/>
              <a:t>  Червь</a:t>
            </a:r>
          </a:p>
          <a:p>
            <a:pPr lvl="0">
              <a:spcBef>
                <a:spcPct val="0"/>
              </a:spcBef>
            </a:pPr>
            <a:r>
              <a:rPr lang="ru-RU" sz="2000" dirty="0" smtClean="0"/>
              <a:t>Ш  Ша</a:t>
            </a:r>
          </a:p>
          <a:p>
            <a:pPr lvl="0">
              <a:spcBef>
                <a:spcPct val="0"/>
              </a:spcBef>
            </a:pPr>
            <a:r>
              <a:rPr lang="ru-RU" sz="2000" dirty="0" smtClean="0"/>
              <a:t>Щ  </a:t>
            </a:r>
            <a:r>
              <a:rPr lang="ru-RU" sz="2000" dirty="0" err="1" smtClean="0"/>
              <a:t>Ща</a:t>
            </a:r>
            <a:endParaRPr lang="ru-RU" sz="2000" dirty="0" smtClean="0"/>
          </a:p>
          <a:p>
            <a:pPr lvl="0">
              <a:spcBef>
                <a:spcPct val="0"/>
              </a:spcBef>
            </a:pPr>
            <a:r>
              <a:rPr lang="ru-RU" sz="2000" dirty="0" smtClean="0"/>
              <a:t>Ъ  Ер</a:t>
            </a:r>
          </a:p>
          <a:p>
            <a:pPr lvl="0">
              <a:spcBef>
                <a:spcPct val="0"/>
              </a:spcBef>
            </a:pPr>
            <a:r>
              <a:rPr lang="ru-RU" sz="2000" dirty="0" smtClean="0"/>
              <a:t>Ы Еры</a:t>
            </a:r>
          </a:p>
          <a:p>
            <a:pPr lvl="0">
              <a:spcBef>
                <a:spcPct val="0"/>
              </a:spcBef>
            </a:pPr>
            <a:r>
              <a:rPr lang="ru-RU" sz="2000" dirty="0" smtClean="0"/>
              <a:t>Ь  </a:t>
            </a:r>
            <a:r>
              <a:rPr lang="ru-RU" sz="2000" dirty="0" err="1" smtClean="0"/>
              <a:t>Ерь</a:t>
            </a:r>
            <a:endParaRPr lang="ru-RU" sz="2000" dirty="0"/>
          </a:p>
          <a:p>
            <a:pPr lvl="0">
              <a:spcBef>
                <a:spcPct val="0"/>
              </a:spcBef>
            </a:pPr>
            <a:endParaRPr lang="ru-RU" sz="2000" dirty="0" smtClean="0"/>
          </a:p>
          <a:p>
            <a:pPr lvl="0">
              <a:spcBef>
                <a:spcPct val="0"/>
              </a:spcBef>
            </a:pPr>
            <a:endParaRPr lang="ru-RU" sz="2000" dirty="0" smtClean="0"/>
          </a:p>
          <a:p>
            <a:pPr lvl="0">
              <a:spcBef>
                <a:spcPct val="0"/>
              </a:spcBef>
            </a:pPr>
            <a:r>
              <a:rPr lang="ru-RU" sz="2000" dirty="0" smtClean="0"/>
              <a:t>Ю  Ю</a:t>
            </a:r>
          </a:p>
          <a:p>
            <a:pPr lvl="0">
              <a:spcBef>
                <a:spcPct val="0"/>
              </a:spcBef>
            </a:pPr>
            <a:r>
              <a:rPr lang="ru-RU" sz="2000" dirty="0" smtClean="0"/>
              <a:t>Я  Я</a:t>
            </a:r>
            <a:endParaRPr lang="ru-RU" sz="2000" dirty="0"/>
          </a:p>
          <a:p>
            <a:pPr lvl="0">
              <a:spcBef>
                <a:spcPct val="0"/>
              </a:spcBef>
            </a:pPr>
            <a:endParaRPr lang="ru-RU" sz="1400" dirty="0" smtClean="0"/>
          </a:p>
          <a:p>
            <a:pPr lvl="0">
              <a:spcBef>
                <a:spcPct val="0"/>
              </a:spcBef>
            </a:pPr>
            <a:endParaRPr lang="ru-RU" sz="1400" dirty="0" smtClean="0"/>
          </a:p>
          <a:p>
            <a:pPr lvl="0">
              <a:spcBef>
                <a:spcPct val="0"/>
              </a:spcBef>
            </a:pPr>
            <a:endParaRPr lang="ru-RU" sz="1400" dirty="0" smtClean="0"/>
          </a:p>
          <a:p>
            <a:pPr lvl="0">
              <a:spcBef>
                <a:spcPct val="0"/>
              </a:spcBef>
            </a:pPr>
            <a:endParaRPr lang="ru-RU" sz="1400" dirty="0" smtClean="0"/>
          </a:p>
          <a:p>
            <a:pPr lvl="0">
              <a:spcBef>
                <a:spcPct val="0"/>
              </a:spcBef>
            </a:pPr>
            <a:endParaRPr lang="ru-RU" sz="1400" dirty="0" smtClean="0"/>
          </a:p>
          <a:p>
            <a:pPr lvl="0">
              <a:spcBef>
                <a:spcPct val="0"/>
              </a:spcBef>
            </a:pPr>
            <a:endParaRPr lang="ru-RU" sz="2000" dirty="0"/>
          </a:p>
          <a:p>
            <a:pPr lvl="0">
              <a:spcBef>
                <a:spcPct val="0"/>
              </a:spcBef>
            </a:pPr>
            <a:endParaRPr lang="ru-RU" sz="2000" dirty="0" smtClean="0"/>
          </a:p>
          <a:p>
            <a:pPr>
              <a:spcBef>
                <a:spcPct val="0"/>
              </a:spcBef>
            </a:pPr>
            <a:endParaRPr lang="en-US" sz="1400" dirty="0" smtClean="0"/>
          </a:p>
          <a:p>
            <a:pPr lvl="0">
              <a:spcBef>
                <a:spcPct val="0"/>
              </a:spcBef>
            </a:pPr>
            <a:endParaRPr lang="ru-RU" dirty="0" smtClean="0"/>
          </a:p>
          <a:p>
            <a:pPr lvl="0">
              <a:spcBef>
                <a:spcPct val="0"/>
              </a:spcBef>
            </a:pPr>
            <a:r>
              <a:rPr lang="ru-RU" dirty="0" smtClean="0"/>
              <a:t> </a:t>
            </a:r>
            <a:endParaRPr lang="en-US" dirty="0"/>
          </a:p>
        </p:txBody>
      </p:sp>
      <p:sp>
        <p:nvSpPr>
          <p:cNvPr id="36" name="Прямоугольник 35"/>
          <p:cNvSpPr/>
          <p:nvPr/>
        </p:nvSpPr>
        <p:spPr>
          <a:xfrm>
            <a:off x="4214810" y="857232"/>
            <a:ext cx="368883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Древнеславянский</a:t>
            </a:r>
          </a:p>
          <a:p>
            <a:pPr algn="ctr"/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Кириллический </a:t>
            </a:r>
          </a:p>
          <a:p>
            <a:pPr algn="ctr"/>
            <a:r>
              <a:rPr lang="ru-RU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Алфавит</a:t>
            </a:r>
            <a:r>
              <a:rPr lang="en-US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ru-RU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в </a:t>
            </a:r>
            <a:r>
              <a:rPr lang="en-US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X</a:t>
            </a:r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Х</a:t>
            </a:r>
            <a:r>
              <a:rPr lang="en-US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веке 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857884" y="4929198"/>
            <a:ext cx="27146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/>
              </a:rPr>
              <a:t>Современный алфавит</a:t>
            </a:r>
            <a:endParaRPr lang="ru-RU" sz="3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28596" y="6143644"/>
            <a:ext cx="5341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У  У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428596" y="2500306"/>
            <a:ext cx="11530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+mn-lt"/>
              </a:rPr>
              <a:t>Z</a:t>
            </a:r>
            <a:r>
              <a:rPr lang="ru-RU" sz="2000" dirty="0" smtClean="0">
                <a:latin typeface="+mn-lt"/>
              </a:rPr>
              <a:t>   Земля</a:t>
            </a:r>
            <a:endParaRPr lang="ru-RU" sz="2000" dirty="0"/>
          </a:p>
        </p:txBody>
      </p:sp>
      <p:sp>
        <p:nvSpPr>
          <p:cNvPr id="17" name="TextBox 16"/>
          <p:cNvSpPr txBox="1"/>
          <p:nvPr/>
        </p:nvSpPr>
        <p:spPr>
          <a:xfrm>
            <a:off x="2500298" y="3357562"/>
            <a:ext cx="6429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Э  Э</a:t>
            </a:r>
            <a:endParaRPr lang="ru-RU" sz="2000" dirty="0"/>
          </a:p>
        </p:txBody>
      </p:sp>
      <p:sp>
        <p:nvSpPr>
          <p:cNvPr id="18" name="TextBox 17"/>
          <p:cNvSpPr txBox="1"/>
          <p:nvPr/>
        </p:nvSpPr>
        <p:spPr>
          <a:xfrm>
            <a:off x="428596" y="3071810"/>
            <a:ext cx="9270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latin typeface="+mn-lt"/>
              </a:rPr>
              <a:t>Н  Иже</a:t>
            </a:r>
            <a:endParaRPr lang="ru-RU" sz="2000" dirty="0"/>
          </a:p>
        </p:txBody>
      </p:sp>
      <p:sp>
        <p:nvSpPr>
          <p:cNvPr id="12" name="TextBox 11"/>
          <p:cNvSpPr txBox="1"/>
          <p:nvPr/>
        </p:nvSpPr>
        <p:spPr>
          <a:xfrm>
            <a:off x="428596" y="1928802"/>
            <a:ext cx="132433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latin typeface="+mn-lt"/>
              </a:rPr>
              <a:t>Ж  Живете</a:t>
            </a:r>
            <a:endParaRPr lang="ru-RU" sz="2000" dirty="0"/>
          </a:p>
        </p:txBody>
      </p:sp>
      <p:sp>
        <p:nvSpPr>
          <p:cNvPr id="13" name="TextBox 12"/>
          <p:cNvSpPr txBox="1"/>
          <p:nvPr/>
        </p:nvSpPr>
        <p:spPr>
          <a:xfrm>
            <a:off x="-928726" y="5786454"/>
            <a:ext cx="5501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rgbClr val="FF0000"/>
                </a:solidFill>
              </a:rPr>
              <a:t>Ё  Ё</a:t>
            </a:r>
            <a:endParaRPr lang="ru-RU" sz="2000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-928726" y="7000900"/>
            <a:ext cx="6303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rgbClr val="FF0000"/>
                </a:solidFill>
              </a:rPr>
              <a:t>Й  Й</a:t>
            </a:r>
            <a:endParaRPr lang="ru-RU" sz="2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7037E-7 L 0.00174 -0.04861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-2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-0.00243 0.04329 " pathEditMode="relative" rAng="0" ptsTypes="AA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" y="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22222E-6 C 0.00677 0.01319 0.00382 0.00764 0.00868 0.01713 C 0.01093 0.02153 0.01736 0.02847 0.01736 0.0287 C 0.01979 0.0368 0.02534 0.04004 0.0302 0.0456 C 0.05208 0.06875 0.07847 0.06852 0.10573 0.07037 C 0.12083 0.06875 0.13472 0.06551 0.1493 0.06088 C 0.15989 0.05185 0.17274 0.04861 0.1842 0.0419 C 0.18888 0.03935 0.19479 0.03657 0.19878 0.03241 C 0.19982 0.03125 0.20034 0.0294 0.20156 0.02847 C 0.20468 0.02639 0.2085 0.02616 0.2118 0.02477 C 0.21336 0.01805 0.21354 0.01273 0.21753 0.00764 C 0.2184 0.0037 0.21961 2.22222E-6 0.22048 -0.00394 C 0.22361 -0.01667 0.21753 -0.04375 0.21753 -0.04352 C 0.21996 -0.07477 0.22725 -0.11088 0.24097 -0.13704 C 0.2427 -0.14653 0.24687 -0.15301 0.24948 -0.16181 C 0.2526 -0.1713 0.25347 -0.18102 0.25677 -0.19028 C 0.25816 -0.19954 0.26076 -0.20764 0.26267 -0.2169 C 0.26093 -0.24167 0.2585 -0.26621 0.25677 -0.29097 C 0.2552 -0.31297 0.25607 -0.33912 0.24513 -0.35764 C 0.23941 -0.36713 0.23368 -0.36898 0.22621 -0.37477 C 0.21857 -0.38079 0.21059 -0.38727 0.20312 -0.39375 C 0.1967 -0.40949 0.20121 -0.42662 0.20729 -0.44121 C 0.2092 -0.44514 0.21059 -0.44954 0.21319 -0.45278 C 0.21423 -0.45394 0.21527 -0.45509 0.21614 -0.45648 C 0.21823 -0.46019 0.22204 -0.46783 0.22204 -0.46759 C 0.22465 -0.48172 0.225 -0.48102 0.22204 -0.50232 C 0.22187 -0.50417 0.21996 -0.50463 0.21909 -0.50602 C 0.21649 -0.51019 0.21354 -0.51806 0.21041 -0.5213 C 0.2092 -0.52246 0.20729 -0.52222 0.2059 -0.52315 C 0.20104 -0.52616 0.19965 -0.53033 0.19427 -0.53264 C 0.19079 -0.53773 0.18767 -0.54005 0.18263 -0.54213 C 0.17621 -0.55116 0.16215 -0.55 0.15225 -0.55371 C 0.15138 -0.55486 0.14722 -0.55996 0.14652 -0.56134 C 0.14583 -0.56297 0.14496 -0.56667 0.14496 -0.56667 " pathEditMode="relative" rAng="0" ptsTypes="fffffffffffffffffffffffffffffffffA">
                                      <p:cBhvr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" y="-248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22222E-6 C 0.00677 0.01319 0.00382 0.00764 0.00868 0.01713 C 0.01093 0.02153 0.01736 0.02847 0.01736 0.0287 C 0.01979 0.0368 0.02534 0.04004 0.0302 0.0456 C 0.05208 0.06875 0.07847 0.06852 0.10573 0.07037 C 0.12083 0.06875 0.13472 0.06551 0.1493 0.06088 C 0.15989 0.05185 0.17274 0.04861 0.1842 0.0419 C 0.18888 0.03935 0.19479 0.03657 0.19878 0.03241 C 0.19982 0.03125 0.20034 0.0294 0.20156 0.02847 C 0.20468 0.02639 0.2085 0.02616 0.2118 0.02477 C 0.21336 0.01805 0.21354 0.01273 0.21753 0.00764 C 0.2184 0.0037 0.21961 2.22222E-6 0.22048 -0.00394 C 0.22361 -0.01667 0.21753 -0.04375 0.21753 -0.04352 C 0.21996 -0.07477 0.22725 -0.11088 0.24097 -0.13704 C 0.2427 -0.14653 0.24687 -0.15301 0.24948 -0.16181 C 0.2526 -0.1713 0.25347 -0.18102 0.25677 -0.19028 C 0.25816 -0.19954 0.26076 -0.20764 0.26267 -0.2169 C 0.26093 -0.24167 0.2585 -0.26621 0.25677 -0.29097 C 0.2552 -0.31297 0.25607 -0.33912 0.24513 -0.35764 C 0.23941 -0.36713 0.23368 -0.36898 0.22621 -0.37477 C 0.21857 -0.38079 0.21059 -0.38727 0.20312 -0.39375 C 0.1967 -0.40949 0.20121 -0.42662 0.20729 -0.44121 C 0.2092 -0.44514 0.21059 -0.44954 0.21319 -0.45278 C 0.21423 -0.45394 0.21527 -0.45509 0.21614 -0.45648 C 0.21823 -0.46019 0.22204 -0.46783 0.22204 -0.46759 C 0.22465 -0.48172 0.225 -0.48102 0.22204 -0.50232 C 0.22187 -0.50417 0.21996 -0.50463 0.21909 -0.50602 C 0.21649 -0.51019 0.21354 -0.51806 0.21041 -0.5213 C 0.2092 -0.52246 0.20729 -0.52222 0.2059 -0.52315 C 0.20104 -0.52616 0.19965 -0.53033 0.19427 -0.53264 C 0.19079 -0.53773 0.18767 -0.54005 0.18263 -0.54213 C 0.17621 -0.55116 0.16215 -0.55 0.15225 -0.55371 C 0.15138 -0.55486 0.14722 -0.55996 0.14652 -0.56134 C 0.14583 -0.56297 0.14496 -0.56667 0.14496 -0.56667 " pathEditMode="relative" rAng="0" ptsTypes="fffffffffffffffffffffffffffffffffA">
                                      <p:cBhvr>
                                        <p:cTn id="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" y="-2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2" grpId="0"/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2043098" cy="6583362"/>
          </a:xfrm>
        </p:spPr>
        <p:txBody>
          <a:bodyPr>
            <a:normAutofit/>
          </a:bodyPr>
          <a:lstStyle/>
          <a:p>
            <a:pPr algn="l"/>
            <a:r>
              <a:rPr lang="ru-RU" sz="2000" dirty="0">
                <a:latin typeface="+mn-lt"/>
              </a:rPr>
              <a:t>А  </a:t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Б  </a:t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В  </a:t>
            </a:r>
            <a:br>
              <a:rPr lang="ru-RU" sz="2000" dirty="0">
                <a:latin typeface="+mn-lt"/>
              </a:rPr>
            </a:br>
            <a:r>
              <a:rPr lang="ru-RU" sz="2000" dirty="0" smtClean="0">
                <a:latin typeface="+mn-lt"/>
              </a:rPr>
              <a:t>Г  </a:t>
            </a:r>
            <a:br>
              <a:rPr lang="ru-RU" sz="2000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>Д  </a:t>
            </a:r>
            <a:br>
              <a:rPr lang="ru-RU" sz="2000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>Е  </a:t>
            </a:r>
            <a:br>
              <a:rPr lang="ru-RU" sz="2000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>Ё</a:t>
            </a:r>
            <a:r>
              <a:rPr lang="ru-RU" sz="2000" dirty="0">
                <a:latin typeface="+mn-lt"/>
              </a:rPr>
              <a:t/>
            </a:r>
            <a:br>
              <a:rPr lang="ru-RU" sz="2000" dirty="0">
                <a:latin typeface="+mn-lt"/>
              </a:rPr>
            </a:br>
            <a:r>
              <a:rPr lang="ru-RU" sz="2000" dirty="0" smtClean="0">
                <a:latin typeface="+mn-lt"/>
              </a:rPr>
              <a:t>Ж</a:t>
            </a:r>
            <a:br>
              <a:rPr lang="ru-RU" sz="2000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>З</a:t>
            </a:r>
            <a:br>
              <a:rPr lang="ru-RU" sz="2000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>И</a:t>
            </a:r>
            <a:br>
              <a:rPr lang="ru-RU" sz="2000" dirty="0" smtClean="0">
                <a:latin typeface="+mn-lt"/>
              </a:rPr>
            </a:br>
            <a:r>
              <a:rPr lang="ru-RU" sz="2000" dirty="0">
                <a:latin typeface="+mn-lt"/>
              </a:rPr>
              <a:t>Й</a:t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К  </a:t>
            </a:r>
            <a:br>
              <a:rPr lang="ru-RU" sz="2000" dirty="0">
                <a:latin typeface="+mn-lt"/>
              </a:rPr>
            </a:br>
            <a:r>
              <a:rPr lang="ru-RU" sz="2000" dirty="0" smtClean="0">
                <a:latin typeface="+mn-lt"/>
              </a:rPr>
              <a:t>Л </a:t>
            </a:r>
            <a:br>
              <a:rPr lang="ru-RU" sz="2000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>М  </a:t>
            </a:r>
            <a:br>
              <a:rPr lang="ru-RU" sz="2000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>Н </a:t>
            </a:r>
            <a:br>
              <a:rPr lang="ru-RU" sz="2000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>О </a:t>
            </a:r>
            <a:br>
              <a:rPr lang="ru-RU" sz="2000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>П  </a:t>
            </a:r>
            <a:br>
              <a:rPr lang="ru-RU" sz="2000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>Р </a:t>
            </a:r>
            <a:r>
              <a:rPr lang="ru-RU" sz="2000" dirty="0">
                <a:latin typeface="+mn-lt"/>
              </a:rPr>
              <a:t/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С  </a:t>
            </a:r>
            <a:br>
              <a:rPr lang="ru-RU" sz="2000" dirty="0">
                <a:latin typeface="+mn-lt"/>
              </a:rPr>
            </a:br>
            <a:r>
              <a:rPr lang="ru-RU" sz="2000" dirty="0" smtClean="0">
                <a:latin typeface="+mn-lt"/>
              </a:rPr>
              <a:t>Т  </a:t>
            </a:r>
            <a:br>
              <a:rPr lang="ru-RU" sz="2000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>У  </a:t>
            </a:r>
            <a:endParaRPr lang="ru-RU" sz="2000" dirty="0">
              <a:latin typeface="+mn-lt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285852" y="-571528"/>
            <a:ext cx="2643206" cy="68580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000" dirty="0" smtClean="0"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000" dirty="0"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dirty="0" smtClean="0">
                <a:ea typeface="+mj-ea"/>
                <a:cs typeface="+mj-cs"/>
              </a:rPr>
              <a:t>Ф 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j-ea"/>
                <a:cs typeface="+mj-cs"/>
              </a:rPr>
              <a:t>Х  </a:t>
            </a:r>
            <a:endParaRPr lang="ru-RU" sz="2000" dirty="0">
              <a:ea typeface="+mj-ea"/>
              <a:cs typeface="+mj-cs"/>
            </a:endParaRPr>
          </a:p>
          <a:p>
            <a:pPr lvl="0">
              <a:spcBef>
                <a:spcPct val="0"/>
              </a:spcBef>
            </a:pPr>
            <a:r>
              <a:rPr lang="ru-RU" sz="2000" dirty="0" smtClean="0"/>
              <a:t>Ц  </a:t>
            </a:r>
          </a:p>
          <a:p>
            <a:pPr lvl="0">
              <a:spcBef>
                <a:spcPct val="0"/>
              </a:spcBef>
            </a:pPr>
            <a:r>
              <a:rPr lang="ru-RU" sz="2000" dirty="0"/>
              <a:t>Ч</a:t>
            </a:r>
            <a:r>
              <a:rPr lang="ru-RU" sz="2000" dirty="0" smtClean="0"/>
              <a:t>  </a:t>
            </a:r>
          </a:p>
          <a:p>
            <a:pPr lvl="0">
              <a:spcBef>
                <a:spcPct val="0"/>
              </a:spcBef>
            </a:pPr>
            <a:r>
              <a:rPr lang="ru-RU" sz="2000" dirty="0" smtClean="0"/>
              <a:t>Ш  </a:t>
            </a:r>
          </a:p>
          <a:p>
            <a:pPr lvl="0">
              <a:spcBef>
                <a:spcPct val="0"/>
              </a:spcBef>
            </a:pPr>
            <a:r>
              <a:rPr lang="ru-RU" sz="2000" dirty="0" smtClean="0"/>
              <a:t>Щ  </a:t>
            </a:r>
          </a:p>
          <a:p>
            <a:pPr lvl="0">
              <a:spcBef>
                <a:spcPct val="0"/>
              </a:spcBef>
            </a:pPr>
            <a:r>
              <a:rPr lang="ru-RU" sz="2000" dirty="0" smtClean="0"/>
              <a:t>Ъ  </a:t>
            </a:r>
          </a:p>
          <a:p>
            <a:pPr lvl="0">
              <a:spcBef>
                <a:spcPct val="0"/>
              </a:spcBef>
            </a:pPr>
            <a:r>
              <a:rPr lang="ru-RU" sz="2000" dirty="0" smtClean="0"/>
              <a:t>Ы </a:t>
            </a:r>
          </a:p>
          <a:p>
            <a:pPr lvl="0">
              <a:spcBef>
                <a:spcPct val="0"/>
              </a:spcBef>
            </a:pPr>
            <a:r>
              <a:rPr lang="ru-RU" sz="2000" dirty="0" smtClean="0"/>
              <a:t>Ь  </a:t>
            </a:r>
            <a:endParaRPr lang="ru-RU" sz="2000" dirty="0"/>
          </a:p>
          <a:p>
            <a:pPr lvl="0">
              <a:spcBef>
                <a:spcPct val="0"/>
              </a:spcBef>
            </a:pPr>
            <a:r>
              <a:rPr lang="ru-RU" sz="2000" dirty="0" smtClean="0"/>
              <a:t>Э  </a:t>
            </a:r>
          </a:p>
          <a:p>
            <a:pPr lvl="0">
              <a:spcBef>
                <a:spcPct val="0"/>
              </a:spcBef>
            </a:pPr>
            <a:r>
              <a:rPr lang="ru-RU" sz="2000" dirty="0" smtClean="0"/>
              <a:t>Ю  </a:t>
            </a:r>
          </a:p>
          <a:p>
            <a:pPr lvl="0">
              <a:spcBef>
                <a:spcPct val="0"/>
              </a:spcBef>
            </a:pPr>
            <a:r>
              <a:rPr lang="ru-RU" sz="2000" dirty="0" smtClean="0"/>
              <a:t>Я  </a:t>
            </a:r>
            <a:endParaRPr lang="ru-RU" sz="2000" dirty="0"/>
          </a:p>
          <a:p>
            <a:pPr lvl="0">
              <a:spcBef>
                <a:spcPct val="0"/>
              </a:spcBef>
            </a:pPr>
            <a:endParaRPr lang="ru-RU" sz="1400" dirty="0" smtClean="0"/>
          </a:p>
          <a:p>
            <a:pPr lvl="0">
              <a:spcBef>
                <a:spcPct val="0"/>
              </a:spcBef>
            </a:pPr>
            <a:endParaRPr lang="ru-RU" sz="1400" dirty="0" smtClean="0"/>
          </a:p>
          <a:p>
            <a:pPr lvl="0">
              <a:spcBef>
                <a:spcPct val="0"/>
              </a:spcBef>
            </a:pPr>
            <a:endParaRPr lang="ru-RU" sz="1400" dirty="0" smtClean="0"/>
          </a:p>
          <a:p>
            <a:pPr lvl="0">
              <a:spcBef>
                <a:spcPct val="0"/>
              </a:spcBef>
            </a:pPr>
            <a:endParaRPr lang="ru-RU" sz="1400" dirty="0" smtClean="0"/>
          </a:p>
          <a:p>
            <a:pPr lvl="0">
              <a:spcBef>
                <a:spcPct val="0"/>
              </a:spcBef>
            </a:pPr>
            <a:endParaRPr lang="ru-RU" sz="1400" dirty="0" smtClean="0"/>
          </a:p>
          <a:p>
            <a:pPr lvl="0">
              <a:spcBef>
                <a:spcPct val="0"/>
              </a:spcBef>
            </a:pPr>
            <a:endParaRPr lang="ru-RU" sz="2000" dirty="0"/>
          </a:p>
          <a:p>
            <a:pPr lvl="0">
              <a:spcBef>
                <a:spcPct val="0"/>
              </a:spcBef>
            </a:pPr>
            <a:endParaRPr lang="ru-RU" sz="2000" dirty="0" smtClean="0"/>
          </a:p>
          <a:p>
            <a:pPr>
              <a:spcBef>
                <a:spcPct val="0"/>
              </a:spcBef>
            </a:pPr>
            <a:endParaRPr lang="en-US" sz="1400" dirty="0" smtClean="0"/>
          </a:p>
          <a:p>
            <a:pPr lvl="0">
              <a:spcBef>
                <a:spcPct val="0"/>
              </a:spcBef>
            </a:pPr>
            <a:endParaRPr lang="ru-RU" dirty="0" smtClean="0"/>
          </a:p>
          <a:p>
            <a:pPr lvl="0">
              <a:spcBef>
                <a:spcPct val="0"/>
              </a:spcBef>
            </a:pPr>
            <a:r>
              <a:rPr lang="ru-RU" dirty="0" smtClean="0"/>
              <a:t> </a:t>
            </a:r>
            <a:endParaRPr lang="en-US" dirty="0"/>
          </a:p>
        </p:txBody>
      </p:sp>
      <p:sp>
        <p:nvSpPr>
          <p:cNvPr id="36" name="Прямоугольник 35"/>
          <p:cNvSpPr/>
          <p:nvPr/>
        </p:nvSpPr>
        <p:spPr>
          <a:xfrm>
            <a:off x="4214810" y="857232"/>
            <a:ext cx="367280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Древнеславянский</a:t>
            </a:r>
          </a:p>
          <a:p>
            <a:pPr algn="ctr"/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Кириллический </a:t>
            </a:r>
          </a:p>
          <a:p>
            <a:pPr algn="ctr"/>
            <a:r>
              <a:rPr lang="ru-RU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Алфавит</a:t>
            </a:r>
            <a:r>
              <a:rPr lang="en-US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ru-RU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в </a:t>
            </a:r>
            <a:r>
              <a:rPr lang="en-US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X</a:t>
            </a:r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Х</a:t>
            </a:r>
            <a:r>
              <a:rPr lang="en-US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I </a:t>
            </a:r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веке 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graphicFrame>
        <p:nvGraphicFramePr>
          <p:cNvPr id="16" name="Таблица 15"/>
          <p:cNvGraphicFramePr>
            <a:graphicFrameLocks noGrp="1"/>
          </p:cNvGraphicFramePr>
          <p:nvPr/>
        </p:nvGraphicFramePr>
        <p:xfrm>
          <a:off x="2786049" y="2643182"/>
          <a:ext cx="5929355" cy="3535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6268"/>
                <a:gridCol w="2532846"/>
                <a:gridCol w="1670241"/>
              </a:tblGrid>
              <a:tr h="357189">
                <a:tc gridSpan="3">
                  <a:txBody>
                    <a:bodyPr/>
                    <a:lstStyle/>
                    <a:p>
                      <a:pPr algn="ctr"/>
                      <a:r>
                        <a:rPr lang="ru-RU" sz="2400" i="0" dirty="0" smtClean="0"/>
                        <a:t>Итоги реформ:</a:t>
                      </a:r>
                      <a:endParaRPr lang="ru-RU" sz="2400" i="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</a:tr>
              <a:tr h="542932">
                <a:tc>
                  <a:txBody>
                    <a:bodyPr/>
                    <a:lstStyle/>
                    <a:p>
                      <a:pPr algn="ctr"/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Исчезло букв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Появилось</a:t>
                      </a:r>
                      <a:r>
                        <a:rPr lang="ru-RU" baseline="0" dirty="0" smtClean="0"/>
                        <a:t> букв</a:t>
                      </a:r>
                      <a:endParaRPr lang="ru-RU" dirty="0"/>
                    </a:p>
                  </a:txBody>
                  <a:tcPr/>
                </a:tc>
              </a:tr>
              <a:tr h="32861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Количество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</a:tr>
              <a:tr h="928694">
                <a:tc>
                  <a:txBody>
                    <a:bodyPr/>
                    <a:lstStyle/>
                    <a:p>
                      <a:pPr algn="ctr" rtl="0"/>
                      <a:r>
                        <a:rPr lang="ru-RU" dirty="0" smtClean="0"/>
                        <a:t>Изображение</a:t>
                      </a:r>
                      <a:r>
                        <a:rPr lang="ru-RU" baseline="0" dirty="0" smtClean="0"/>
                        <a:t> и название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>
                        <a:spcBef>
                          <a:spcPct val="0"/>
                        </a:spcBef>
                      </a:pPr>
                      <a:r>
                        <a:rPr lang="en-US" sz="1600" dirty="0" smtClean="0"/>
                        <a:t>S</a:t>
                      </a:r>
                      <a:r>
                        <a:rPr lang="ru-RU" sz="1600" dirty="0" smtClean="0"/>
                        <a:t> (Зело), </a:t>
                      </a:r>
                      <a:r>
                        <a:rPr lang="en-US" sz="1600" dirty="0" smtClean="0"/>
                        <a:t>I</a:t>
                      </a:r>
                      <a:r>
                        <a:rPr lang="ru-RU" sz="1600" dirty="0" smtClean="0"/>
                        <a:t> (И),</a:t>
                      </a:r>
                      <a:r>
                        <a:rPr lang="ru-RU" sz="1600" baseline="0" dirty="0" smtClean="0"/>
                        <a:t> </a:t>
                      </a:r>
                      <a:r>
                        <a:rPr kumimoji="0" lang="ru-RU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j-ea"/>
                          <a:cs typeface="+mj-cs"/>
                        </a:rPr>
                        <a:t>Ѹ (</a:t>
                      </a:r>
                      <a:r>
                        <a:rPr kumimoji="0" lang="ru-RU" sz="16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j-ea"/>
                          <a:cs typeface="+mj-cs"/>
                        </a:rPr>
                        <a:t>Ук</a:t>
                      </a:r>
                      <a:r>
                        <a:rPr kumimoji="0" lang="ru-RU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j-ea"/>
                          <a:cs typeface="+mj-cs"/>
                        </a:rPr>
                        <a:t>), </a:t>
                      </a:r>
                      <a:r>
                        <a:rPr kumimoji="0" lang="ru-RU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Ѡ (Омега), </a:t>
                      </a:r>
                      <a:r>
                        <a:rPr lang="ru-RU" sz="1600" dirty="0" smtClean="0"/>
                        <a:t>Ѣ (Ять),</a:t>
                      </a:r>
                      <a:r>
                        <a:rPr lang="ru-RU" sz="1600" baseline="0" dirty="0" smtClean="0"/>
                        <a:t> </a:t>
                      </a:r>
                      <a:r>
                        <a:rPr lang="ru-RU" sz="1600" dirty="0" smtClean="0"/>
                        <a:t>Ѧ</a:t>
                      </a:r>
                      <a:r>
                        <a:rPr lang="ru-RU" sz="1600" baseline="0" dirty="0" smtClean="0"/>
                        <a:t> (</a:t>
                      </a:r>
                      <a:r>
                        <a:rPr lang="ru-RU" sz="1600" dirty="0" smtClean="0"/>
                        <a:t>Юс</a:t>
                      </a:r>
                      <a:r>
                        <a:rPr lang="ru-RU" sz="1600" baseline="0" dirty="0" smtClean="0"/>
                        <a:t> </a:t>
                      </a:r>
                      <a:r>
                        <a:rPr lang="ru-RU" sz="1600" dirty="0" smtClean="0"/>
                        <a:t>большой),</a:t>
                      </a:r>
                      <a:r>
                        <a:rPr lang="ru-RU" sz="1600" baseline="0" dirty="0" smtClean="0"/>
                        <a:t> </a:t>
                      </a:r>
                      <a:r>
                        <a:rPr lang="ru-RU" sz="1600" dirty="0" smtClean="0"/>
                        <a:t>Ѩ (Йотов юс большой),</a:t>
                      </a:r>
                      <a:r>
                        <a:rPr lang="ru-RU" sz="1600" baseline="0" dirty="0" smtClean="0"/>
                        <a:t> </a:t>
                      </a:r>
                      <a:r>
                        <a:rPr lang="ru-RU" sz="1600" dirty="0" smtClean="0"/>
                        <a:t>Ѫ (Юс малый),</a:t>
                      </a:r>
                      <a:r>
                        <a:rPr lang="ru-RU" sz="1600" baseline="0" dirty="0" smtClean="0"/>
                        <a:t> </a:t>
                      </a:r>
                      <a:r>
                        <a:rPr lang="ru-RU" sz="1600" dirty="0" smtClean="0"/>
                        <a:t>Ѭ (Йотов юс малый),</a:t>
                      </a:r>
                      <a:r>
                        <a:rPr lang="ru-RU" sz="1600" baseline="0" dirty="0" smtClean="0"/>
                        <a:t> </a:t>
                      </a:r>
                      <a:r>
                        <a:rPr lang="ru-RU" sz="1600" dirty="0" smtClean="0"/>
                        <a:t>Ѯ (</a:t>
                      </a:r>
                      <a:r>
                        <a:rPr lang="ru-RU" sz="1600" dirty="0" err="1" smtClean="0"/>
                        <a:t>Кси</a:t>
                      </a:r>
                      <a:r>
                        <a:rPr lang="ru-RU" sz="1600" dirty="0" smtClean="0"/>
                        <a:t>),</a:t>
                      </a:r>
                      <a:r>
                        <a:rPr lang="ru-RU" sz="1600" baseline="0" dirty="0" smtClean="0"/>
                        <a:t> </a:t>
                      </a:r>
                      <a:r>
                        <a:rPr lang="ru-RU" sz="1600" dirty="0" smtClean="0"/>
                        <a:t>Ѱ (Пси),</a:t>
                      </a:r>
                      <a:r>
                        <a:rPr lang="ru-RU" sz="1600" baseline="0" dirty="0" smtClean="0"/>
                        <a:t> </a:t>
                      </a:r>
                      <a:r>
                        <a:rPr lang="ru-RU" sz="1600" dirty="0" smtClean="0"/>
                        <a:t>Ѳ (Фита),</a:t>
                      </a:r>
                      <a:r>
                        <a:rPr lang="ru-RU" sz="1600" baseline="0" dirty="0" smtClean="0"/>
                        <a:t> </a:t>
                      </a:r>
                      <a:r>
                        <a:rPr lang="ru-RU" sz="1600" dirty="0" smtClean="0"/>
                        <a:t>Ѵ</a:t>
                      </a:r>
                      <a:r>
                        <a:rPr lang="ru-RU" sz="1600" baseline="0" dirty="0" smtClean="0"/>
                        <a:t> (</a:t>
                      </a:r>
                      <a:r>
                        <a:rPr lang="ru-RU" sz="1600" dirty="0" smtClean="0"/>
                        <a:t>Ижица),</a:t>
                      </a:r>
                      <a:r>
                        <a:rPr lang="ru-RU" sz="1600" baseline="0" dirty="0" smtClean="0"/>
                        <a:t> </a:t>
                      </a:r>
                      <a:r>
                        <a:rPr lang="ru-RU" sz="1600" dirty="0" smtClean="0"/>
                        <a:t>Ѿ (От).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Ё, Й, Э.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393</TotalTime>
  <Words>797</Words>
  <Application>Microsoft Office PowerPoint</Application>
  <PresentationFormat>Экран (4:3)</PresentationFormat>
  <Paragraphs>233</Paragraphs>
  <Slides>7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Реформы:  От Древне-славянского до Русского</vt:lpstr>
      <vt:lpstr>А  Аз Б  Буки В  Веди Г   Глаголь Д  Добро      Есть Ж  Живете S   Зело Z   Земля  I   И Н  Иже К  Како Л  Люди М  Мыслете N  Наш О  Он П  Покой Р  Рцы С  Слово Т  Твердо Ѹ  Ук</vt:lpstr>
      <vt:lpstr>А  Аз Б  Буки В  Веди Г   Глаголь Д  Добро      Есть Ж  Живете S   Зело Z   Земля  I   И Н  Иже К  Како Л  Люди М  Мыслете N  Наш О  Он П  Покой Р  Рцы С  Слово Т  Твердо Ѹ  Ук</vt:lpstr>
      <vt:lpstr>А  Аз Б  Буки В  Веди Г   Глаголь Д  Добро      Есть Ж  Живете    I   И  К  Како Л  Люди М  Мыслете N  Наш О  Он П  Покой Р  Рцы С  Слово Т  Твердо </vt:lpstr>
      <vt:lpstr>А  Аз Б  Буки В  Веди Г   Глаголь Д  Добро      Есть Ж  Живете     К  Како Л  Люди М  Мыслете N  Наш О  Он П  Покой Р  Рцы С  Слово Т  Твердо </vt:lpstr>
      <vt:lpstr>А  Аз Б  Буки В  Веди Г   Глаголь Д  Добро      Есть      К  Како Л  Люди М  Мыслете N  Наш О  Он П  Покой Р  Рцы С  Слово Т  Твердо </vt:lpstr>
      <vt:lpstr>А   Б   В   Г   Д   Е   Ё Ж З И Й К   Л  М   Н  О  П   Р  С   Т   У  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Реформы:  От Древне-славянского до Русского</dc:title>
  <dc:creator>Альберт</dc:creator>
  <cp:lastModifiedBy>Альберт</cp:lastModifiedBy>
  <cp:revision>39</cp:revision>
  <dcterms:created xsi:type="dcterms:W3CDTF">2010-03-21T06:38:13Z</dcterms:created>
  <dcterms:modified xsi:type="dcterms:W3CDTF">2010-03-21T14:33:11Z</dcterms:modified>
</cp:coreProperties>
</file>